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15">
  <p:sldMasterIdLst>
    <p:sldMasterId id="2147483648" r:id="rId1"/>
  </p:sldMasterIdLst>
  <p:notesMasterIdLst>
    <p:notesMasterId r:id="rId42"/>
  </p:notesMasterIdLst>
  <p:handoutMasterIdLst>
    <p:handoutMasterId r:id="rId43"/>
  </p:handoutMasterIdLst>
  <p:sldIdLst>
    <p:sldId id="256" r:id="rId2"/>
    <p:sldId id="299" r:id="rId3"/>
    <p:sldId id="300" r:id="rId4"/>
    <p:sldId id="380" r:id="rId5"/>
    <p:sldId id="1279" r:id="rId6"/>
    <p:sldId id="1591" r:id="rId7"/>
    <p:sldId id="1399" r:id="rId8"/>
    <p:sldId id="672" r:id="rId9"/>
    <p:sldId id="1876" r:id="rId10"/>
    <p:sldId id="390" r:id="rId11"/>
    <p:sldId id="946" r:id="rId12"/>
    <p:sldId id="391" r:id="rId13"/>
    <p:sldId id="1877" r:id="rId14"/>
    <p:sldId id="1878" r:id="rId15"/>
    <p:sldId id="1879" r:id="rId16"/>
    <p:sldId id="1880" r:id="rId17"/>
    <p:sldId id="1881" r:id="rId18"/>
    <p:sldId id="1885" r:id="rId19"/>
    <p:sldId id="1887" r:id="rId20"/>
    <p:sldId id="1889" r:id="rId21"/>
    <p:sldId id="1888" r:id="rId22"/>
    <p:sldId id="1890" r:id="rId23"/>
    <p:sldId id="1882" r:id="rId24"/>
    <p:sldId id="1883" r:id="rId25"/>
    <p:sldId id="1884" r:id="rId26"/>
    <p:sldId id="610" r:id="rId27"/>
    <p:sldId id="1886" r:id="rId28"/>
    <p:sldId id="613" r:id="rId29"/>
    <p:sldId id="1873" r:id="rId30"/>
    <p:sldId id="1511" r:id="rId31"/>
    <p:sldId id="1512" r:id="rId32"/>
    <p:sldId id="1791" r:id="rId33"/>
    <p:sldId id="1797" r:id="rId34"/>
    <p:sldId id="416" r:id="rId35"/>
    <p:sldId id="1666" r:id="rId36"/>
    <p:sldId id="421" r:id="rId37"/>
    <p:sldId id="796" r:id="rId38"/>
    <p:sldId id="424" r:id="rId39"/>
    <p:sldId id="1875" r:id="rId40"/>
    <p:sldId id="366" r:id="rId41"/>
  </p:sldIdLst>
  <p:sldSz cx="12190413" cy="6858000"/>
  <p:notesSz cx="6799263" cy="9929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39B9771-D144-4B6A-BA17-D8134F717120}">
          <p14:sldIdLst>
            <p14:sldId id="256"/>
            <p14:sldId id="299"/>
            <p14:sldId id="300"/>
            <p14:sldId id="380"/>
            <p14:sldId id="1279"/>
            <p14:sldId id="1591"/>
            <p14:sldId id="1399"/>
            <p14:sldId id="672"/>
            <p14:sldId id="1876"/>
            <p14:sldId id="390"/>
            <p14:sldId id="946"/>
            <p14:sldId id="391"/>
            <p14:sldId id="1877"/>
            <p14:sldId id="1878"/>
            <p14:sldId id="1879"/>
            <p14:sldId id="1880"/>
            <p14:sldId id="1881"/>
            <p14:sldId id="1885"/>
            <p14:sldId id="1887"/>
            <p14:sldId id="1889"/>
            <p14:sldId id="1888"/>
            <p14:sldId id="1890"/>
            <p14:sldId id="1882"/>
            <p14:sldId id="1883"/>
            <p14:sldId id="1884"/>
            <p14:sldId id="610"/>
            <p14:sldId id="1886"/>
            <p14:sldId id="613"/>
            <p14:sldId id="1873"/>
            <p14:sldId id="1511"/>
            <p14:sldId id="1512"/>
            <p14:sldId id="1791"/>
            <p14:sldId id="1797"/>
          </p14:sldIdLst>
        </p14:section>
        <p14:section name="无标题节" id="{94C66AD4-34E1-4FD7-8DE4-924F27821AB8}">
          <p14:sldIdLst>
            <p14:sldId id="416"/>
            <p14:sldId id="1666"/>
            <p14:sldId id="421"/>
            <p14:sldId id="796"/>
            <p14:sldId id="424"/>
            <p14:sldId id="1875"/>
            <p14:sldId id="366"/>
          </p14:sldIdLst>
        </p14:section>
      </p14:sectionLst>
    </p:ext>
    <p:ext uri="{EFAFB233-063F-42B5-8137-9DF3F51BA10A}">
      <p15:sldGuideLst xmlns:p15="http://schemas.microsoft.com/office/powerpoint/2012/main">
        <p15:guide id="1" orient="horz" pos="2217">
          <p15:clr>
            <a:srgbClr val="A4A3A4"/>
          </p15:clr>
        </p15:guide>
        <p15:guide id="2" pos="39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9" autoAdjust="0"/>
    <p:restoredTop sz="79792" autoAdjust="0"/>
  </p:normalViewPr>
  <p:slideViewPr>
    <p:cSldViewPr>
      <p:cViewPr>
        <p:scale>
          <a:sx n="50" d="100"/>
          <a:sy n="50" d="100"/>
        </p:scale>
        <p:origin x="36" y="474"/>
      </p:cViewPr>
      <p:guideLst>
        <p:guide orient="horz" pos="2217"/>
        <p:guide pos="391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zh-CN" altLang="en-US" sz="2000" dirty="0"/>
              <a:t>近三年营收利润统计表（单位：万元）</a:t>
            </a:r>
            <a:endParaRPr lang="zh-CN" sz="2000" dirty="0"/>
          </a:p>
        </c:rich>
      </c:tx>
      <c:layout>
        <c:manualLayout>
          <c:xMode val="edge"/>
          <c:yMode val="edge"/>
          <c:x val="0.2227372854389757"/>
          <c:y val="2.1096497372350965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营收额</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2018年</c:v>
                </c:pt>
                <c:pt idx="1">
                  <c:v>2019年</c:v>
                </c:pt>
                <c:pt idx="2">
                  <c:v>2020年</c:v>
                </c:pt>
              </c:strCache>
            </c:strRef>
          </c:cat>
          <c:val>
            <c:numRef>
              <c:f>Sheet1!$B$2:$B$4</c:f>
              <c:numCache>
                <c:formatCode>General</c:formatCode>
                <c:ptCount val="3"/>
                <c:pt idx="0">
                  <c:v>0.3</c:v>
                </c:pt>
                <c:pt idx="1">
                  <c:v>12</c:v>
                </c:pt>
                <c:pt idx="2">
                  <c:v>356.3</c:v>
                </c:pt>
              </c:numCache>
            </c:numRef>
          </c:val>
          <c:extLst>
            <c:ext xmlns:c16="http://schemas.microsoft.com/office/drawing/2014/chart" uri="{C3380CC4-5D6E-409C-BE32-E72D297353CC}">
              <c16:uniqueId val="{00000000-CA25-4DFA-B437-D433FA136DC6}"/>
            </c:ext>
          </c:extLst>
        </c:ser>
        <c:ser>
          <c:idx val="1"/>
          <c:order val="1"/>
          <c:tx>
            <c:strRef>
              <c:f>Sheet1!$C$1</c:f>
              <c:strCache>
                <c:ptCount val="1"/>
                <c:pt idx="0">
                  <c:v>净利润</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2018年</c:v>
                </c:pt>
                <c:pt idx="1">
                  <c:v>2019年</c:v>
                </c:pt>
                <c:pt idx="2">
                  <c:v>2020年</c:v>
                </c:pt>
              </c:strCache>
            </c:strRef>
          </c:cat>
          <c:val>
            <c:numRef>
              <c:f>Sheet1!$C$2:$C$4</c:f>
              <c:numCache>
                <c:formatCode>General</c:formatCode>
                <c:ptCount val="3"/>
                <c:pt idx="0">
                  <c:v>0.15</c:v>
                </c:pt>
                <c:pt idx="1">
                  <c:v>11</c:v>
                </c:pt>
                <c:pt idx="2">
                  <c:v>160</c:v>
                </c:pt>
              </c:numCache>
            </c:numRef>
          </c:val>
          <c:extLst>
            <c:ext xmlns:c16="http://schemas.microsoft.com/office/drawing/2014/chart" uri="{C3380CC4-5D6E-409C-BE32-E72D297353CC}">
              <c16:uniqueId val="{00000001-CA25-4DFA-B437-D433FA136DC6}"/>
            </c:ext>
          </c:extLst>
        </c:ser>
        <c:dLbls>
          <c:dLblPos val="inEnd"/>
          <c:showLegendKey val="0"/>
          <c:showVal val="1"/>
          <c:showCatName val="0"/>
          <c:showSerName val="0"/>
          <c:showPercent val="0"/>
          <c:showBubbleSize val="0"/>
        </c:dLbls>
        <c:gapWidth val="65"/>
        <c:axId val="988159832"/>
        <c:axId val="988161472"/>
      </c:barChart>
      <c:catAx>
        <c:axId val="98815983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zh-CN"/>
          </a:p>
        </c:txPr>
        <c:crossAx val="988161472"/>
        <c:crosses val="autoZero"/>
        <c:auto val="1"/>
        <c:lblAlgn val="ctr"/>
        <c:lblOffset val="100"/>
        <c:noMultiLvlLbl val="0"/>
      </c:catAx>
      <c:valAx>
        <c:axId val="98816147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881598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zh-CN"/>
        </a:p>
      </c:txPr>
    </c:title>
    <c:autoTitleDeleted val="0"/>
    <c:plotArea>
      <c:layout/>
      <c:pieChart>
        <c:varyColors val="1"/>
        <c:ser>
          <c:idx val="0"/>
          <c:order val="0"/>
          <c:tx>
            <c:strRef>
              <c:f>工作表1!$B$1</c:f>
              <c:strCache>
                <c:ptCount val="1"/>
                <c:pt idx="0">
                  <c:v>资金用途</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0C10-45A0-BD17-1AB62100C2FE}"/>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0C10-45A0-BD17-1AB62100C2FE}"/>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0C10-45A0-BD17-1AB62100C2FE}"/>
              </c:ext>
            </c:extLst>
          </c:dPt>
          <c:dLbls>
            <c:dLbl>
              <c:idx val="1"/>
              <c:layout>
                <c:manualLayout>
                  <c:x val="-0.23061894026025601"/>
                  <c:y val="-7.325217551064930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C10-45A0-BD17-1AB62100C2FE}"/>
                </c:ext>
              </c:extLst>
            </c:dLbl>
            <c:dLbl>
              <c:idx val="2"/>
              <c:layout>
                <c:manualLayout>
                  <c:x val="0.248690552221287"/>
                  <c:y val="-7.2915729702729597E-3"/>
                </c:manualLayout>
              </c:layout>
              <c:tx>
                <c:rich>
                  <a:bodyPr/>
                  <a:lstStyle/>
                  <a:p>
                    <a:fld id="{CAC3378E-856F-4FA1-84C0-A4667AEDCB27}" type="CATEGORYNAME">
                      <a:rPr lang="zh-CN" altLang="en-US" dirty="0"/>
                      <a:pPr/>
                      <a:t>[类别名称]</a:t>
                    </a:fld>
                    <a:r>
                      <a:rPr lang="zh-CN" altLang="en-US" baseline="0" dirty="0"/>
                      <a:t>
产品产业化</a:t>
                    </a:r>
                    <a:fld id="{0B5B7AE4-DE61-40B6-A4EA-334C6A679254}" type="PERCENTAGE">
                      <a:rPr lang="en-US" altLang="zh-CN" baseline="0" smtClean="0"/>
                      <a:pPr/>
                      <a:t>[百分比]</a:t>
                    </a:fld>
                    <a:endParaRPr lang="zh-CN" altLang="en-US"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0C10-45A0-BD17-1AB62100C2FE}"/>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CN"/>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工作表1!$A$2:$A$4</c:f>
              <c:strCache>
                <c:ptCount val="3"/>
                <c:pt idx="0">
                  <c:v>人员工资</c:v>
                </c:pt>
                <c:pt idx="1">
                  <c:v>营销推广</c:v>
                </c:pt>
                <c:pt idx="2">
                  <c:v>产品研发</c:v>
                </c:pt>
              </c:strCache>
            </c:strRef>
          </c:cat>
          <c:val>
            <c:numRef>
              <c:f>工作表1!$B$2:$B$4</c:f>
              <c:numCache>
                <c:formatCode>General</c:formatCode>
                <c:ptCount val="3"/>
                <c:pt idx="0">
                  <c:v>10</c:v>
                </c:pt>
                <c:pt idx="1">
                  <c:v>40</c:v>
                </c:pt>
                <c:pt idx="2">
                  <c:v>50</c:v>
                </c:pt>
              </c:numCache>
            </c:numRef>
          </c:val>
          <c:extLst>
            <c:ext xmlns:c16="http://schemas.microsoft.com/office/drawing/2014/chart" uri="{C3380CC4-5D6E-409C-BE32-E72D297353CC}">
              <c16:uniqueId val="{00000006-0C10-45A0-BD17-1AB62100C2F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1275" y="0"/>
            <a:ext cx="2946400" cy="496888"/>
          </a:xfrm>
          <a:prstGeom prst="rect">
            <a:avLst/>
          </a:prstGeom>
        </p:spPr>
        <p:txBody>
          <a:bodyPr vert="horz" lIns="91440" tIns="45720" rIns="91440" bIns="45720" rtlCol="0"/>
          <a:lstStyle>
            <a:lvl1pPr algn="r">
              <a:defRPr sz="1200"/>
            </a:lvl1pPr>
          </a:lstStyle>
          <a:p>
            <a:fld id="{DB35EA86-3269-48E7-8CB7-8C16814E280B}" type="datetimeFigureOut">
              <a:rPr lang="zh-CN" altLang="en-US" smtClean="0"/>
              <a:t>2020/8/19/Wed</a:t>
            </a:fld>
            <a:endParaRPr lang="zh-CN" altLang="en-US"/>
          </a:p>
        </p:txBody>
      </p:sp>
      <p:sp>
        <p:nvSpPr>
          <p:cNvPr id="4" name="页脚占位符 3"/>
          <p:cNvSpPr>
            <a:spLocks noGrp="1"/>
          </p:cNvSpPr>
          <p:nvPr>
            <p:ph type="ftr" sz="quarter" idx="2"/>
          </p:nvPr>
        </p:nvSpPr>
        <p:spPr>
          <a:xfrm>
            <a:off x="0" y="9431338"/>
            <a:ext cx="2946400" cy="4968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1275" y="9431338"/>
            <a:ext cx="2946400" cy="496887"/>
          </a:xfrm>
          <a:prstGeom prst="rect">
            <a:avLst/>
          </a:prstGeom>
        </p:spPr>
        <p:txBody>
          <a:bodyPr vert="horz" lIns="91440" tIns="45720" rIns="91440" bIns="45720" rtlCol="0" anchor="b"/>
          <a:lstStyle>
            <a:lvl1pPr algn="r">
              <a:defRPr sz="1200"/>
            </a:lvl1pPr>
          </a:lstStyle>
          <a:p>
            <a:fld id="{AF12060E-D6BF-4B38-82D3-F1D31F805F8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1342" y="0"/>
            <a:ext cx="2946347" cy="496491"/>
          </a:xfrm>
          <a:prstGeom prst="rect">
            <a:avLst/>
          </a:prstGeom>
        </p:spPr>
        <p:txBody>
          <a:bodyPr vert="horz" lIns="91440" tIns="45720" rIns="91440" bIns="45720" rtlCol="0"/>
          <a:lstStyle>
            <a:lvl1pPr algn="r">
              <a:defRPr sz="1200"/>
            </a:lvl1pPr>
          </a:lstStyle>
          <a:p>
            <a:fld id="{D2DE9FB2-38B1-485C-B4E2-945218287984}" type="datetimeFigureOut">
              <a:rPr lang="zh-CN" altLang="en-US" smtClean="0"/>
              <a:t>2020/8/19/Wed</a:t>
            </a:fld>
            <a:endParaRPr lang="zh-CN" altLang="en-US"/>
          </a:p>
        </p:txBody>
      </p:sp>
      <p:sp>
        <p:nvSpPr>
          <p:cNvPr id="4" name="幻灯片图像占位符 3"/>
          <p:cNvSpPr>
            <a:spLocks noGrp="1" noRot="1" noChangeAspect="1"/>
          </p:cNvSpPr>
          <p:nvPr>
            <p:ph type="sldImg" idx="2"/>
          </p:nvPr>
        </p:nvSpPr>
        <p:spPr>
          <a:xfrm>
            <a:off x="90488" y="744538"/>
            <a:ext cx="6618287" cy="37242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927" y="4716661"/>
            <a:ext cx="5439410" cy="44684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1599"/>
            <a:ext cx="2946347" cy="496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1342" y="9431599"/>
            <a:ext cx="2946347" cy="496491"/>
          </a:xfrm>
          <a:prstGeom prst="rect">
            <a:avLst/>
          </a:prstGeom>
        </p:spPr>
        <p:txBody>
          <a:bodyPr vert="horz" lIns="91440" tIns="45720" rIns="91440" bIns="45720" rtlCol="0" anchor="b"/>
          <a:lstStyle>
            <a:lvl1pPr algn="r">
              <a:defRPr sz="1200"/>
            </a:lvl1pPr>
          </a:lstStyle>
          <a:p>
            <a:fld id="{36C23A65-F771-46DF-88B3-23EEF583416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加了股权结构</a:t>
            </a:r>
            <a:endParaRPr lang="en-US" altLang="zh-CN"/>
          </a:p>
          <a:p>
            <a:endParaRPr lang="zh-CN" altLang="en-US"/>
          </a:p>
        </p:txBody>
      </p:sp>
      <p:sp>
        <p:nvSpPr>
          <p:cNvPr id="4" name="灯片编号占位符 3"/>
          <p:cNvSpPr>
            <a:spLocks noGrp="1"/>
          </p:cNvSpPr>
          <p:nvPr>
            <p:ph type="sldNum" sz="quarter" idx="5"/>
          </p:nvPr>
        </p:nvSpPr>
        <p:spPr/>
        <p:txBody>
          <a:bodyPr/>
          <a:lstStyle/>
          <a:p>
            <a:fld id="{36C23A65-F771-46DF-88B3-23EEF5834160}" type="slidenum">
              <a:rPr lang="zh-CN" altLang="en-US" smtClean="0"/>
              <a:t>4</a:t>
            </a:fld>
            <a:endParaRPr lang="zh-CN" altLang="en-US"/>
          </a:p>
        </p:txBody>
      </p:sp>
    </p:spTree>
    <p:extLst>
      <p:ext uri="{BB962C8B-B14F-4D97-AF65-F5344CB8AC3E}">
        <p14:creationId xmlns:p14="http://schemas.microsoft.com/office/powerpoint/2010/main" val="3805612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C23A65-F771-46DF-88B3-23EEF5834160}" type="slidenum">
              <a:rPr lang="zh-CN" altLang="en-US" smtClean="0"/>
              <a:t>5</a:t>
            </a:fld>
            <a:endParaRPr lang="zh-CN" altLang="en-US"/>
          </a:p>
        </p:txBody>
      </p:sp>
    </p:spTree>
    <p:extLst>
      <p:ext uri="{BB962C8B-B14F-4D97-AF65-F5344CB8AC3E}">
        <p14:creationId xmlns:p14="http://schemas.microsoft.com/office/powerpoint/2010/main" val="3438112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pic>
        <p:nvPicPr>
          <p:cNvPr id="13" name="图片 12" descr="timg.jpg"/>
          <p:cNvPicPr>
            <a:picLocks noChangeAspect="1"/>
          </p:cNvPicPr>
          <p:nvPr userDrawn="1"/>
        </p:nvPicPr>
        <p:blipFill>
          <a:blip r:embed="rId2" cstate="print"/>
          <a:stretch>
            <a:fillRect/>
          </a:stretch>
        </p:blipFill>
        <p:spPr>
          <a:xfrm>
            <a:off x="2" y="1052736"/>
            <a:ext cx="12175331" cy="5229200"/>
          </a:xfrm>
          <a:prstGeom prst="rect">
            <a:avLst/>
          </a:prstGeom>
        </p:spPr>
      </p:pic>
      <p:sp>
        <p:nvSpPr>
          <p:cNvPr id="3" name="副标题 2"/>
          <p:cNvSpPr>
            <a:spLocks noGrp="1"/>
          </p:cNvSpPr>
          <p:nvPr>
            <p:ph type="subTitle" idx="1" hasCustomPrompt="1"/>
          </p:nvPr>
        </p:nvSpPr>
        <p:spPr>
          <a:xfrm>
            <a:off x="1871287" y="2276872"/>
            <a:ext cx="8639835" cy="1728192"/>
          </a:xfrm>
        </p:spPr>
        <p:txBody>
          <a:bodyPr>
            <a:normAutofit/>
          </a:bodyPr>
          <a:lstStyle>
            <a:lvl1pPr marL="0" indent="0" algn="ctr">
              <a:buNone/>
              <a:defRPr sz="3600">
                <a:solidFill>
                  <a:schemeClr val="tx1">
                    <a:tint val="75000"/>
                  </a:schemeClr>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主题</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2020/8/19/Wed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 name="文本框 1"/>
          <p:cNvSpPr txBox="1"/>
          <p:nvPr userDrawn="1"/>
        </p:nvSpPr>
        <p:spPr>
          <a:xfrm>
            <a:off x="609600" y="358775"/>
            <a:ext cx="2844800" cy="583565"/>
          </a:xfrm>
          <a:prstGeom prst="rect">
            <a:avLst/>
          </a:prstGeom>
          <a:noFill/>
        </p:spPr>
        <p:txBody>
          <a:bodyPr wrap="square" rtlCol="0">
            <a:spAutoFit/>
            <a:scene3d>
              <a:camera prst="orthographicFront"/>
              <a:lightRig rig="threePt" dir="t"/>
            </a:scene3d>
          </a:bodyPr>
          <a:lstStyle/>
          <a:p>
            <a:pPr algn="ctr"/>
            <a:r>
              <a:rPr lang="zh-CN" altLang="zh-CN" sz="3200" b="1">
                <a:solidFill>
                  <a:schemeClr val="accent1"/>
                </a:solidFill>
                <a:effectLst>
                  <a:outerShdw blurRad="38100" dist="25400" dir="5400000" algn="ctr" rotWithShape="0">
                    <a:srgbClr val="6E747A">
                      <a:alpha val="43000"/>
                    </a:srgbClr>
                  </a:outerShdw>
                </a:effectLst>
                <a:latin typeface="MS UI Gothic" panose="020B0600070205080204" charset="-128"/>
                <a:ea typeface="MS UI Gothic" panose="020B0600070205080204" charset="-128"/>
              </a:rPr>
              <a:t>共聚云端基金</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2020/8/19/Wed</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cxnSp>
        <p:nvCxnSpPr>
          <p:cNvPr id="6" name="直接连接符 5"/>
          <p:cNvCxnSpPr/>
          <p:nvPr userDrawn="1"/>
        </p:nvCxnSpPr>
        <p:spPr>
          <a:xfrm>
            <a:off x="335957" y="900000"/>
            <a:ext cx="11518500" cy="0"/>
          </a:xfrm>
          <a:prstGeom prst="line">
            <a:avLst/>
          </a:prstGeom>
          <a:ln w="22225"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userDrawn="1"/>
        </p:nvSpPr>
        <p:spPr>
          <a:xfrm>
            <a:off x="9570720" y="316230"/>
            <a:ext cx="2165350" cy="583565"/>
          </a:xfrm>
          <a:prstGeom prst="rect">
            <a:avLst/>
          </a:prstGeom>
          <a:noFill/>
        </p:spPr>
        <p:txBody>
          <a:bodyPr wrap="square" rtlCol="0">
            <a:spAutoFit/>
            <a:scene3d>
              <a:camera prst="orthographicFront"/>
              <a:lightRig rig="threePt" dir="t"/>
            </a:scene3d>
          </a:bodyPr>
          <a:lstStyle/>
          <a:p>
            <a:pPr algn="ctr"/>
            <a:r>
              <a:rPr lang="zh-CN" altLang="zh-CN" sz="3200" b="1">
                <a:solidFill>
                  <a:schemeClr val="accent1"/>
                </a:solidFill>
                <a:effectLst>
                  <a:outerShdw blurRad="38100" dist="25400" dir="5400000" algn="ctr" rotWithShape="0">
                    <a:srgbClr val="6E747A">
                      <a:alpha val="43000"/>
                    </a:srgbClr>
                  </a:outerShdw>
                </a:effectLst>
                <a:latin typeface="MS UI Gothic" panose="020B0600070205080204" charset="-128"/>
                <a:ea typeface="MS UI Gothic" panose="020B0600070205080204" charset="-128"/>
              </a:rPr>
              <a:t>共聚云端</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7"/>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2"/>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0" y="6356352"/>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2020/8/19/Wed</a:t>
            </a:fld>
            <a:endParaRPr lang="zh-CN" altLang="en-US"/>
          </a:p>
        </p:txBody>
      </p:sp>
      <p:sp>
        <p:nvSpPr>
          <p:cNvPr id="5" name="页脚占位符 4"/>
          <p:cNvSpPr>
            <a:spLocks noGrp="1"/>
          </p:cNvSpPr>
          <p:nvPr>
            <p:ph type="ftr" sz="quarter" idx="3"/>
          </p:nvPr>
        </p:nvSpPr>
        <p:spPr>
          <a:xfrm>
            <a:off x="4165058" y="6356352"/>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2"/>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gif"/><Relationship Id="rId9" Type="http://schemas.openxmlformats.org/officeDocument/2006/relationships/image" Target="../media/image32.jpe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gif"/><Relationship Id="rId7" Type="http://schemas.openxmlformats.org/officeDocument/2006/relationships/image" Target="../media/image41.png"/><Relationship Id="rId2" Type="http://schemas.openxmlformats.org/officeDocument/2006/relationships/image" Target="../media/image36.gif"/><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GIF"/><Relationship Id="rId10" Type="http://schemas.openxmlformats.org/officeDocument/2006/relationships/image" Target="../media/image44.gif"/><Relationship Id="rId4" Type="http://schemas.openxmlformats.org/officeDocument/2006/relationships/image" Target="../media/image38.gif"/><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oleObject" Target="../embeddings/oleObject1.bin"/><Relationship Id="rId7"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emf"/><Relationship Id="rId5" Type="http://schemas.openxmlformats.org/officeDocument/2006/relationships/oleObject" Target="../embeddings/oleObject2.bin"/><Relationship Id="rId4" Type="http://schemas.openxmlformats.org/officeDocument/2006/relationships/image" Target="../media/image46.emf"/></Relationships>
</file>

<file path=ppt/slides/_rels/slide14.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jpeg"/><Relationship Id="rId3" Type="http://schemas.openxmlformats.org/officeDocument/2006/relationships/image" Target="../media/image51.jpeg"/><Relationship Id="rId7" Type="http://schemas.openxmlformats.org/officeDocument/2006/relationships/image" Target="../media/image55.jpeg"/><Relationship Id="rId12" Type="http://schemas.openxmlformats.org/officeDocument/2006/relationships/image" Target="../media/image60.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5.GIF"/><Relationship Id="rId3" Type="http://schemas.openxmlformats.org/officeDocument/2006/relationships/image" Target="../media/image80.png"/><Relationship Id="rId7" Type="http://schemas.openxmlformats.org/officeDocument/2006/relationships/image" Target="../media/image84.GIF"/><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GIF"/><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e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2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25.xml.rels><?xml version="1.0" encoding="UTF-8" standalone="yes"?>
<Relationships xmlns="http://schemas.openxmlformats.org/package/2006/relationships"><Relationship Id="rId3" Type="http://schemas.openxmlformats.org/officeDocument/2006/relationships/image" Target="../media/image100.jpg"/><Relationship Id="rId7" Type="http://schemas.openxmlformats.org/officeDocument/2006/relationships/image" Target="../media/image104.tmp"/><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03.jpg"/><Relationship Id="rId5" Type="http://schemas.openxmlformats.org/officeDocument/2006/relationships/image" Target="../media/image102.jp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10.jpeg"/><Relationship Id="rId13" Type="http://schemas.openxmlformats.org/officeDocument/2006/relationships/image" Target="../media/image115.jpeg"/><Relationship Id="rId18" Type="http://schemas.openxmlformats.org/officeDocument/2006/relationships/image" Target="../media/image120.jpeg"/><Relationship Id="rId26" Type="http://schemas.openxmlformats.org/officeDocument/2006/relationships/image" Target="../media/image128.jpeg"/><Relationship Id="rId3" Type="http://schemas.openxmlformats.org/officeDocument/2006/relationships/image" Target="../media/image105.jpeg"/><Relationship Id="rId21" Type="http://schemas.openxmlformats.org/officeDocument/2006/relationships/image" Target="../media/image123.jpeg"/><Relationship Id="rId34" Type="http://schemas.openxmlformats.org/officeDocument/2006/relationships/image" Target="../media/image136.jpeg"/><Relationship Id="rId7" Type="http://schemas.openxmlformats.org/officeDocument/2006/relationships/image" Target="../media/image109.jpeg"/><Relationship Id="rId12" Type="http://schemas.openxmlformats.org/officeDocument/2006/relationships/image" Target="../media/image114.jpeg"/><Relationship Id="rId17" Type="http://schemas.openxmlformats.org/officeDocument/2006/relationships/image" Target="../media/image119.jpeg"/><Relationship Id="rId25" Type="http://schemas.openxmlformats.org/officeDocument/2006/relationships/image" Target="../media/image127.jpeg"/><Relationship Id="rId33" Type="http://schemas.openxmlformats.org/officeDocument/2006/relationships/image" Target="../media/image135.jpeg"/><Relationship Id="rId2" Type="http://schemas.openxmlformats.org/officeDocument/2006/relationships/slideLayout" Target="../slideLayouts/slideLayout2.xml"/><Relationship Id="rId16" Type="http://schemas.openxmlformats.org/officeDocument/2006/relationships/image" Target="../media/image118.jpeg"/><Relationship Id="rId20" Type="http://schemas.openxmlformats.org/officeDocument/2006/relationships/image" Target="../media/image122.jpeg"/><Relationship Id="rId29" Type="http://schemas.openxmlformats.org/officeDocument/2006/relationships/image" Target="../media/image131.jpeg"/><Relationship Id="rId1" Type="http://schemas.openxmlformats.org/officeDocument/2006/relationships/tags" Target="../tags/tag3.xml"/><Relationship Id="rId6" Type="http://schemas.openxmlformats.org/officeDocument/2006/relationships/image" Target="../media/image108.jpeg"/><Relationship Id="rId11" Type="http://schemas.openxmlformats.org/officeDocument/2006/relationships/image" Target="../media/image113.jpeg"/><Relationship Id="rId24" Type="http://schemas.openxmlformats.org/officeDocument/2006/relationships/image" Target="../media/image126.jpeg"/><Relationship Id="rId32" Type="http://schemas.openxmlformats.org/officeDocument/2006/relationships/image" Target="../media/image134.jpeg"/><Relationship Id="rId37" Type="http://schemas.openxmlformats.org/officeDocument/2006/relationships/image" Target="../media/image138.jpeg"/><Relationship Id="rId5" Type="http://schemas.openxmlformats.org/officeDocument/2006/relationships/image" Target="../media/image107.jpeg"/><Relationship Id="rId15" Type="http://schemas.openxmlformats.org/officeDocument/2006/relationships/image" Target="../media/image117.jpeg"/><Relationship Id="rId23" Type="http://schemas.openxmlformats.org/officeDocument/2006/relationships/image" Target="../media/image125.jpeg"/><Relationship Id="rId28" Type="http://schemas.openxmlformats.org/officeDocument/2006/relationships/image" Target="../media/image130.jpeg"/><Relationship Id="rId36" Type="http://schemas.openxmlformats.org/officeDocument/2006/relationships/image" Target="../media/image23.png"/><Relationship Id="rId10" Type="http://schemas.openxmlformats.org/officeDocument/2006/relationships/image" Target="../media/image112.jpeg"/><Relationship Id="rId19" Type="http://schemas.openxmlformats.org/officeDocument/2006/relationships/image" Target="../media/image121.jpeg"/><Relationship Id="rId31" Type="http://schemas.openxmlformats.org/officeDocument/2006/relationships/image" Target="../media/image133.jpeg"/><Relationship Id="rId4" Type="http://schemas.openxmlformats.org/officeDocument/2006/relationships/image" Target="../media/image106.jpeg"/><Relationship Id="rId9" Type="http://schemas.openxmlformats.org/officeDocument/2006/relationships/image" Target="../media/image111.jpeg"/><Relationship Id="rId14" Type="http://schemas.openxmlformats.org/officeDocument/2006/relationships/image" Target="../media/image116.jpeg"/><Relationship Id="rId22" Type="http://schemas.openxmlformats.org/officeDocument/2006/relationships/image" Target="../media/image124.jpeg"/><Relationship Id="rId27" Type="http://schemas.openxmlformats.org/officeDocument/2006/relationships/image" Target="../media/image129.jpeg"/><Relationship Id="rId30" Type="http://schemas.openxmlformats.org/officeDocument/2006/relationships/image" Target="../media/image132.jpeg"/><Relationship Id="rId35" Type="http://schemas.openxmlformats.org/officeDocument/2006/relationships/image" Target="../media/image137.jpeg"/></Relationships>
</file>

<file path=ppt/slides/_rels/slide2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image" Target="../media/image142.jpeg"/><Relationship Id="rId7" Type="http://schemas.openxmlformats.org/officeDocument/2006/relationships/image" Target="../media/image146.jpe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jpeg"/><Relationship Id="rId4" Type="http://schemas.openxmlformats.org/officeDocument/2006/relationships/image" Target="../media/image143.jpeg"/></Relationships>
</file>

<file path=ppt/slides/_rels/slide29.xml.rels><?xml version="1.0" encoding="UTF-8" standalone="yes"?>
<Relationships xmlns="http://schemas.openxmlformats.org/package/2006/relationships"><Relationship Id="rId8" Type="http://schemas.openxmlformats.org/officeDocument/2006/relationships/image" Target="../media/image149.svg"/><Relationship Id="rId13" Type="http://schemas.openxmlformats.org/officeDocument/2006/relationships/image" Target="../media/image154.png"/><Relationship Id="rId18" Type="http://schemas.openxmlformats.org/officeDocument/2006/relationships/image" Target="../media/image159.png"/><Relationship Id="rId3" Type="http://schemas.openxmlformats.org/officeDocument/2006/relationships/tags" Target="../tags/tag6.xml"/><Relationship Id="rId7" Type="http://schemas.openxmlformats.org/officeDocument/2006/relationships/image" Target="../media/image148.png"/><Relationship Id="rId12" Type="http://schemas.openxmlformats.org/officeDocument/2006/relationships/image" Target="../media/image153.svg"/><Relationship Id="rId17" Type="http://schemas.openxmlformats.org/officeDocument/2006/relationships/image" Target="../media/image158.png"/><Relationship Id="rId2" Type="http://schemas.openxmlformats.org/officeDocument/2006/relationships/tags" Target="../tags/tag5.xml"/><Relationship Id="rId16" Type="http://schemas.openxmlformats.org/officeDocument/2006/relationships/image" Target="../media/image157.svg"/><Relationship Id="rId1" Type="http://schemas.openxmlformats.org/officeDocument/2006/relationships/tags" Target="../tags/tag4.xml"/><Relationship Id="rId6" Type="http://schemas.openxmlformats.org/officeDocument/2006/relationships/slideLayout" Target="../slideLayouts/slideLayout2.xml"/><Relationship Id="rId11" Type="http://schemas.openxmlformats.org/officeDocument/2006/relationships/image" Target="../media/image152.png"/><Relationship Id="rId5" Type="http://schemas.openxmlformats.org/officeDocument/2006/relationships/tags" Target="../tags/tag8.xml"/><Relationship Id="rId15" Type="http://schemas.openxmlformats.org/officeDocument/2006/relationships/image" Target="../media/image156.png"/><Relationship Id="rId10" Type="http://schemas.openxmlformats.org/officeDocument/2006/relationships/image" Target="../media/image151.svg"/><Relationship Id="rId4" Type="http://schemas.openxmlformats.org/officeDocument/2006/relationships/tags" Target="../tags/tag7.xml"/><Relationship Id="rId9" Type="http://schemas.openxmlformats.org/officeDocument/2006/relationships/image" Target="../media/image150.png"/><Relationship Id="rId14" Type="http://schemas.openxmlformats.org/officeDocument/2006/relationships/image" Target="../media/image15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2.png"/><Relationship Id="rId4" Type="http://schemas.openxmlformats.org/officeDocument/2006/relationships/image" Target="../media/image1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5.jp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03025" y="1736621"/>
            <a:ext cx="9984521" cy="1632181"/>
          </a:xfrm>
        </p:spPr>
        <p:txBody>
          <a:bodyPr>
            <a:normAutofit fontScale="90000" lnSpcReduction="10000"/>
          </a:bodyPr>
          <a:lstStyle/>
          <a:p>
            <a:endParaRPr lang="en-US" altLang="zh-CN" dirty="0">
              <a:solidFill>
                <a:schemeClr val="tx1"/>
              </a:solidFill>
              <a:latin typeface="黑体" panose="02010609060101010101" pitchFamily="49" charset="-122"/>
              <a:ea typeface="黑体" panose="02010609060101010101" pitchFamily="49" charset="-122"/>
            </a:endParaRPr>
          </a:p>
          <a:p>
            <a:r>
              <a:rPr lang="zh-CN" altLang="en-US" b="1" dirty="0">
                <a:solidFill>
                  <a:schemeClr val="tx1"/>
                </a:solidFill>
                <a:latin typeface="黑体" panose="02010609060101010101" pitchFamily="49" charset="-122"/>
                <a:ea typeface="黑体" panose="02010609060101010101" pitchFamily="49" charset="-122"/>
              </a:rPr>
              <a:t>保定市云深电子科技有限公司</a:t>
            </a:r>
          </a:p>
          <a:p>
            <a:r>
              <a:rPr lang="zh-CN" altLang="en-US" b="1" dirty="0">
                <a:solidFill>
                  <a:schemeClr val="tx1"/>
                </a:solidFill>
                <a:latin typeface="黑体" panose="02010609060101010101" pitchFamily="49" charset="-122"/>
                <a:ea typeface="黑体" panose="02010609060101010101" pitchFamily="49" charset="-122"/>
              </a:rPr>
              <a:t>立项报告</a:t>
            </a:r>
          </a:p>
        </p:txBody>
      </p:sp>
      <p:sp>
        <p:nvSpPr>
          <p:cNvPr id="5" name="TextBox 4"/>
          <p:cNvSpPr txBox="1"/>
          <p:nvPr/>
        </p:nvSpPr>
        <p:spPr>
          <a:xfrm>
            <a:off x="3071371" y="3954383"/>
            <a:ext cx="6047885" cy="1476375"/>
          </a:xfrm>
          <a:prstGeom prst="rect">
            <a:avLst/>
          </a:prstGeom>
          <a:noFill/>
        </p:spPr>
        <p:txBody>
          <a:bodyPr wrap="square" rtlCol="0">
            <a:spAutoFit/>
          </a:bodyPr>
          <a:lstStyle/>
          <a:p>
            <a:pPr algn="ctr"/>
            <a:r>
              <a:rPr lang="zh-CN" altLang="en-US" spc="100" dirty="0">
                <a:latin typeface="黑体" panose="02010609060101010101" pitchFamily="49" charset="-122"/>
                <a:ea typeface="黑体" panose="02010609060101010101" pitchFamily="49" charset="-122"/>
                <a:sym typeface="+mn-ea"/>
              </a:rPr>
              <a:t>保定共聚云端股权投资基金（有限合伙）</a:t>
            </a:r>
            <a:endParaRPr lang="zh-CN" altLang="en-US" spc="100" dirty="0">
              <a:latin typeface="黑体" panose="02010609060101010101" pitchFamily="49" charset="-122"/>
              <a:ea typeface="黑体" panose="02010609060101010101" pitchFamily="49" charset="-122"/>
            </a:endParaRPr>
          </a:p>
          <a:p>
            <a:pPr algn="ctr" fontAlgn="auto">
              <a:spcBef>
                <a:spcPts val="0"/>
              </a:spcBef>
              <a:spcAft>
                <a:spcPts val="0"/>
              </a:spcAft>
              <a:defRPr/>
            </a:pPr>
            <a:endParaRPr lang="en-US" altLang="zh-CN" spc="100" dirty="0">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en-US" spc="100" dirty="0">
                <a:latin typeface="黑体" panose="02010609060101010101" pitchFamily="49" charset="-122"/>
                <a:ea typeface="黑体" panose="02010609060101010101" pitchFamily="49" charset="-122"/>
                <a:sym typeface="+mn-ea"/>
              </a:rPr>
              <a:t>河北建融股权投资基金管理有限公司</a:t>
            </a:r>
            <a:endParaRPr lang="en-US" altLang="zh-CN" dirty="0">
              <a:latin typeface="黑体" panose="02010609060101010101" pitchFamily="49" charset="-122"/>
              <a:ea typeface="黑体" panose="02010609060101010101" pitchFamily="49" charset="-122"/>
            </a:endParaRPr>
          </a:p>
          <a:p>
            <a:pPr algn="ctr"/>
            <a:endParaRPr lang="en-US" dirty="0">
              <a:latin typeface="黑体" panose="02010609060101010101" pitchFamily="49" charset="-122"/>
              <a:ea typeface="黑体" panose="02010609060101010101" pitchFamily="49" charset="-122"/>
            </a:endParaRPr>
          </a:p>
          <a:p>
            <a:pPr algn="ctr"/>
            <a:r>
              <a:rPr lang="en-US" dirty="0">
                <a:latin typeface="黑体" panose="02010609060101010101" pitchFamily="49" charset="-122"/>
                <a:ea typeface="黑体" panose="02010609060101010101" pitchFamily="49" charset="-122"/>
              </a:rPr>
              <a:t>2020</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486436" y="2010936"/>
            <a:ext cx="8313737" cy="3125787"/>
            <a:chOff x="236538" y="992188"/>
            <a:chExt cx="8313737" cy="3125787"/>
          </a:xfrm>
        </p:grpSpPr>
        <p:sp>
          <p:nvSpPr>
            <p:cNvPr id="3" name="Rectangle 2"/>
            <p:cNvSpPr>
              <a:spLocks noChangeArrowheads="1"/>
            </p:cNvSpPr>
            <p:nvPr/>
          </p:nvSpPr>
          <p:spPr bwMode="auto">
            <a:xfrm>
              <a:off x="236538" y="992188"/>
              <a:ext cx="4205287"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zh-CN" sz="199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zh-CN"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3"/>
            <p:cNvSpPr>
              <a:spLocks noChangeArrowheads="1"/>
            </p:cNvSpPr>
            <p:nvPr/>
          </p:nvSpPr>
          <p:spPr bwMode="auto">
            <a:xfrm>
              <a:off x="3887788" y="2133600"/>
              <a:ext cx="466248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latin typeface="微软雅黑" panose="020B0503020204020204" pitchFamily="34" charset="-122"/>
                  <a:ea typeface="微软雅黑" panose="020B0503020204020204" pitchFamily="34" charset="-122"/>
                  <a:sym typeface="微软雅黑" panose="020B0503020204020204" pitchFamily="34" charset="-122"/>
                </a:rPr>
                <a:t>公司经营情况</a:t>
              </a:r>
            </a:p>
          </p:txBody>
        </p:sp>
        <p:grpSp>
          <p:nvGrpSpPr>
            <p:cNvPr id="5" name="Group 4"/>
            <p:cNvGrpSpPr/>
            <p:nvPr/>
          </p:nvGrpSpPr>
          <p:grpSpPr bwMode="auto">
            <a:xfrm>
              <a:off x="3886200" y="2582863"/>
              <a:ext cx="4662488" cy="80962"/>
              <a:chOff x="0" y="0"/>
              <a:chExt cx="4662486" cy="80962"/>
            </a:xfrm>
          </p:grpSpPr>
          <p:sp>
            <p:nvSpPr>
              <p:cNvPr id="6" name="Line 5"/>
              <p:cNvSpPr>
                <a:spLocks noChangeShapeType="1"/>
              </p:cNvSpPr>
              <p:nvPr/>
            </p:nvSpPr>
            <p:spPr bwMode="auto">
              <a:xfrm>
                <a:off x="83804" y="40482"/>
                <a:ext cx="4494883" cy="2"/>
              </a:xfrm>
              <a:prstGeom prst="line">
                <a:avLst/>
              </a:prstGeom>
              <a:noFill/>
              <a:ln w="12700">
                <a:solidFill>
                  <a:srgbClr val="808080"/>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 name="AutoShape 6"/>
              <p:cNvSpPr/>
              <p:nvPr/>
            </p:nvSpPr>
            <p:spPr bwMode="auto">
              <a:xfrm>
                <a:off x="0"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endParaRPr lang="zh-CN" altLang="en-US"/>
              </a:p>
            </p:txBody>
          </p:sp>
          <p:sp>
            <p:nvSpPr>
              <p:cNvPr id="8" name="AutoShape 7"/>
              <p:cNvSpPr/>
              <p:nvPr/>
            </p:nvSpPr>
            <p:spPr bwMode="auto">
              <a:xfrm>
                <a:off x="4554509"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endParaRPr lang="zh-CN" altLang="en-US"/>
              </a:p>
            </p:txBody>
          </p:sp>
        </p:grpSp>
      </p:grpSp>
      <p:sp>
        <p:nvSpPr>
          <p:cNvPr id="11" name="TextBox 10"/>
          <p:cNvSpPr/>
          <p:nvPr/>
        </p:nvSpPr>
        <p:spPr bwMode="auto">
          <a:xfrm>
            <a:off x="827192" y="282873"/>
            <a:ext cx="2232248"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目录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2.1  </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公司商业模式</a:t>
            </a:r>
          </a:p>
        </p:txBody>
      </p:sp>
      <p:sp>
        <p:nvSpPr>
          <p:cNvPr id="48" name="文本框 47"/>
          <p:cNvSpPr txBox="1"/>
          <p:nvPr/>
        </p:nvSpPr>
        <p:spPr>
          <a:xfrm>
            <a:off x="2599314" y="1577211"/>
            <a:ext cx="1437005" cy="460375"/>
          </a:xfrm>
          <a:prstGeom prst="rect">
            <a:avLst/>
          </a:prstGeom>
          <a:noFill/>
        </p:spPr>
        <p:txBody>
          <a:bodyPr wrap="square" rtlCol="0">
            <a:spAutoFit/>
          </a:bodyPr>
          <a:lstStyle/>
          <a:p>
            <a:r>
              <a:rPr lang="zh-CN" altLang="en-US" sz="2400" b="1">
                <a:solidFill>
                  <a:schemeClr val="bg1"/>
                </a:solidFill>
              </a:rPr>
              <a:t>有偿研发</a:t>
            </a:r>
          </a:p>
        </p:txBody>
      </p:sp>
      <p:sp>
        <p:nvSpPr>
          <p:cNvPr id="53" name="文本框 52"/>
          <p:cNvSpPr txBox="1"/>
          <p:nvPr/>
        </p:nvSpPr>
        <p:spPr>
          <a:xfrm>
            <a:off x="7809230" y="1482090"/>
            <a:ext cx="1764665" cy="829945"/>
          </a:xfrm>
          <a:prstGeom prst="rect">
            <a:avLst/>
          </a:prstGeom>
          <a:noFill/>
        </p:spPr>
        <p:txBody>
          <a:bodyPr wrap="square" rtlCol="0">
            <a:spAutoFit/>
          </a:bodyPr>
          <a:lstStyle/>
          <a:p>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b="1">
                <a:solidFill>
                  <a:schemeClr val="bg1"/>
                </a:solidFill>
                <a:latin typeface="宋体" panose="02010600030101010101" pitchFamily="2" charset="-122"/>
                <a:ea typeface="宋体" panose="02010600030101010101" pitchFamily="2" charset="-122"/>
                <a:cs typeface="宋体" panose="02010600030101010101" pitchFamily="2" charset="-122"/>
              </a:rPr>
              <a:t>研发</a:t>
            </a:r>
            <a:r>
              <a:rPr lang="en-US" altLang="zh-CN" sz="2400" b="1">
                <a:solidFill>
                  <a:schemeClr val="bg1"/>
                </a:solidFill>
                <a:latin typeface="宋体" panose="02010600030101010101" pitchFamily="2" charset="-122"/>
                <a:ea typeface="宋体" panose="02010600030101010101" pitchFamily="2" charset="-122"/>
                <a:cs typeface="宋体" panose="02010600030101010101" pitchFamily="2" charset="-122"/>
              </a:rPr>
              <a:t>+</a:t>
            </a:r>
            <a:r>
              <a:rPr lang="zh-CN" altLang="en-US" sz="2400" b="1">
                <a:solidFill>
                  <a:schemeClr val="bg1"/>
                </a:solidFill>
                <a:latin typeface="宋体" panose="02010600030101010101" pitchFamily="2" charset="-122"/>
                <a:ea typeface="宋体" panose="02010600030101010101" pitchFamily="2" charset="-122"/>
                <a:cs typeface="宋体" panose="02010600030101010101" pitchFamily="2" charset="-122"/>
              </a:rPr>
              <a:t>设计</a:t>
            </a:r>
          </a:p>
          <a:p>
            <a:r>
              <a:rPr lang="en-US" altLang="zh-CN" sz="2400">
                <a:latin typeface="宋体" panose="02010600030101010101" pitchFamily="2" charset="-122"/>
                <a:ea typeface="宋体" panose="02010600030101010101" pitchFamily="2" charset="-122"/>
                <a:cs typeface="宋体" panose="02010600030101010101" pitchFamily="2" charset="-122"/>
              </a:rPr>
              <a:t>          </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55" name="文本框 54"/>
          <p:cNvSpPr txBox="1"/>
          <p:nvPr/>
        </p:nvSpPr>
        <p:spPr>
          <a:xfrm>
            <a:off x="9521825" y="1451610"/>
            <a:ext cx="525780" cy="1938020"/>
          </a:xfrm>
          <a:prstGeom prst="rect">
            <a:avLst/>
          </a:prstGeom>
          <a:noFill/>
        </p:spPr>
        <p:txBody>
          <a:bodyPr wrap="square" rtlCol="0">
            <a:spAutoFit/>
          </a:bodyPr>
          <a:lstStyle/>
          <a:p>
            <a:pPr algn="ctr"/>
            <a:r>
              <a:rPr lang="zh-CN" altLang="en-US" sz="2400" b="1">
                <a:solidFill>
                  <a:schemeClr val="bg1"/>
                </a:solidFill>
                <a:latin typeface="宋体" panose="02010600030101010101" pitchFamily="2" charset="-122"/>
                <a:ea typeface="宋体" panose="02010600030101010101" pitchFamily="2" charset="-122"/>
                <a:cs typeface="宋体" panose="02010600030101010101" pitchFamily="2" charset="-122"/>
              </a:rPr>
              <a:t>+</a:t>
            </a:r>
          </a:p>
          <a:p>
            <a:pPr algn="ctr"/>
            <a:r>
              <a:rPr lang="zh-CN" altLang="en-US" sz="2400" b="1">
                <a:solidFill>
                  <a:schemeClr val="bg1"/>
                </a:solidFill>
                <a:latin typeface="宋体" panose="02010600030101010101" pitchFamily="2" charset="-122"/>
                <a:ea typeface="宋体" panose="02010600030101010101" pitchFamily="2" charset="-122"/>
                <a:cs typeface="宋体" panose="02010600030101010101" pitchFamily="2" charset="-122"/>
              </a:rPr>
              <a:t>批量生产</a:t>
            </a:r>
          </a:p>
        </p:txBody>
      </p:sp>
      <p:sp>
        <p:nvSpPr>
          <p:cNvPr id="6" name="Oval 3">
            <a:extLst>
              <a:ext uri="{FF2B5EF4-FFF2-40B4-BE49-F238E27FC236}">
                <a16:creationId xmlns:a16="http://schemas.microsoft.com/office/drawing/2014/main" id="{C4A4029A-C6ED-447D-B5F8-400C20867FBE}"/>
              </a:ext>
            </a:extLst>
          </p:cNvPr>
          <p:cNvSpPr/>
          <p:nvPr/>
        </p:nvSpPr>
        <p:spPr>
          <a:xfrm>
            <a:off x="3603928" y="2471002"/>
            <a:ext cx="1360404" cy="1360404"/>
          </a:xfrm>
          <a:prstGeom prst="ellipse">
            <a:avLst/>
          </a:prstGeom>
          <a:solidFill>
            <a:srgbClr val="5B9BD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4">
            <a:extLst>
              <a:ext uri="{FF2B5EF4-FFF2-40B4-BE49-F238E27FC236}">
                <a16:creationId xmlns:a16="http://schemas.microsoft.com/office/drawing/2014/main" id="{7F886D78-1BE9-4939-BB6B-CADBF32EFCE9}"/>
              </a:ext>
            </a:extLst>
          </p:cNvPr>
          <p:cNvSpPr/>
          <p:nvPr/>
        </p:nvSpPr>
        <p:spPr>
          <a:xfrm>
            <a:off x="6145034" y="2491018"/>
            <a:ext cx="1360404" cy="1360404"/>
          </a:xfrm>
          <a:prstGeom prst="ellipse">
            <a:avLst/>
          </a:prstGeom>
          <a:solidFill>
            <a:srgbClr val="5B9BD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矩形 7">
            <a:extLst>
              <a:ext uri="{FF2B5EF4-FFF2-40B4-BE49-F238E27FC236}">
                <a16:creationId xmlns:a16="http://schemas.microsoft.com/office/drawing/2014/main" id="{094CF51B-EA97-490B-BCEA-3CC8DE971B96}"/>
              </a:ext>
            </a:extLst>
          </p:cNvPr>
          <p:cNvSpPr/>
          <p:nvPr/>
        </p:nvSpPr>
        <p:spPr>
          <a:xfrm>
            <a:off x="3481699" y="3961784"/>
            <a:ext cx="2236566" cy="369324"/>
          </a:xfrm>
          <a:prstGeom prst="rect">
            <a:avLst/>
          </a:prstGeom>
        </p:spPr>
        <p:txBody>
          <a:bodyPr wrap="square" lIns="91431" tIns="45716" rIns="91431" bIns="45716">
            <a:sp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设备诊断服务</a:t>
            </a:r>
            <a:endParaRPr lang="en-US" altLang="zh-CN"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2AA78A0-8310-4734-BB47-270CBAA1DBE5}"/>
              </a:ext>
            </a:extLst>
          </p:cNvPr>
          <p:cNvSpPr/>
          <p:nvPr/>
        </p:nvSpPr>
        <p:spPr>
          <a:xfrm>
            <a:off x="3375487" y="2763949"/>
            <a:ext cx="1766936" cy="707886"/>
          </a:xfrm>
          <a:prstGeom prst="rect">
            <a:avLst/>
          </a:prstGeom>
        </p:spPr>
        <p:txBody>
          <a:bodyPr wrap="square">
            <a:spAutoFit/>
          </a:bodyPr>
          <a:lstStyle/>
          <a:p>
            <a:pPr algn="ctr"/>
            <a:r>
              <a:rPr lang="zh-CN" altLang="en-US" sz="4000" dirty="0">
                <a:solidFill>
                  <a:schemeClr val="bg1">
                    <a:lumMod val="95000"/>
                  </a:schemeClr>
                </a:solidFill>
                <a:latin typeface="华文新魏" panose="02010800040101010101" pitchFamily="2" charset="-122"/>
                <a:ea typeface="华文新魏" panose="02010800040101010101" pitchFamily="2" charset="-122"/>
              </a:rPr>
              <a:t>服务</a:t>
            </a:r>
            <a:endParaRPr lang="en-US" altLang="zh-CN" sz="4000" dirty="0">
              <a:solidFill>
                <a:schemeClr val="bg1">
                  <a:lumMod val="95000"/>
                </a:schemeClr>
              </a:solidFill>
              <a:latin typeface="华文新魏" panose="02010800040101010101" pitchFamily="2" charset="-122"/>
              <a:ea typeface="华文新魏" panose="02010800040101010101" pitchFamily="2" charset="-122"/>
            </a:endParaRPr>
          </a:p>
        </p:txBody>
      </p:sp>
      <p:sp>
        <p:nvSpPr>
          <p:cNvPr id="10" name="矩形 9">
            <a:extLst>
              <a:ext uri="{FF2B5EF4-FFF2-40B4-BE49-F238E27FC236}">
                <a16:creationId xmlns:a16="http://schemas.microsoft.com/office/drawing/2014/main" id="{359C79AB-2E03-447C-B800-4AF13C80561E}"/>
              </a:ext>
            </a:extLst>
          </p:cNvPr>
          <p:cNvSpPr/>
          <p:nvPr/>
        </p:nvSpPr>
        <p:spPr>
          <a:xfrm>
            <a:off x="6168687" y="2790240"/>
            <a:ext cx="1285034" cy="707886"/>
          </a:xfrm>
          <a:prstGeom prst="rect">
            <a:avLst/>
          </a:prstGeom>
        </p:spPr>
        <p:txBody>
          <a:bodyPr wrap="square">
            <a:spAutoFit/>
          </a:bodyPr>
          <a:lstStyle/>
          <a:p>
            <a:pPr algn="ctr"/>
            <a:r>
              <a:rPr lang="zh-CN" altLang="en-US" sz="4000" dirty="0">
                <a:solidFill>
                  <a:schemeClr val="bg1">
                    <a:lumMod val="95000"/>
                  </a:schemeClr>
                </a:solidFill>
                <a:latin typeface="华文新魏" panose="02010800040101010101" pitchFamily="2" charset="-122"/>
                <a:ea typeface="华文新魏" panose="02010800040101010101" pitchFamily="2" charset="-122"/>
              </a:rPr>
              <a:t>设备</a:t>
            </a:r>
            <a:endParaRPr lang="en-US" altLang="zh-CN" sz="4000" dirty="0">
              <a:solidFill>
                <a:schemeClr val="bg1">
                  <a:lumMod val="95000"/>
                </a:schemeClr>
              </a:solidFill>
              <a:latin typeface="华文新魏" panose="02010800040101010101" pitchFamily="2" charset="-122"/>
              <a:ea typeface="华文新魏" panose="02010800040101010101" pitchFamily="2" charset="-122"/>
            </a:endParaRPr>
          </a:p>
        </p:txBody>
      </p:sp>
      <p:sp>
        <p:nvSpPr>
          <p:cNvPr id="11" name="矩形 10">
            <a:extLst>
              <a:ext uri="{FF2B5EF4-FFF2-40B4-BE49-F238E27FC236}">
                <a16:creationId xmlns:a16="http://schemas.microsoft.com/office/drawing/2014/main" id="{9CEACE66-2347-43C0-B8D0-8ADE61232331}"/>
              </a:ext>
            </a:extLst>
          </p:cNvPr>
          <p:cNvSpPr/>
          <p:nvPr/>
        </p:nvSpPr>
        <p:spPr>
          <a:xfrm>
            <a:off x="-22795" y="1173064"/>
            <a:ext cx="9936307" cy="461657"/>
          </a:xfrm>
          <a:prstGeom prst="rect">
            <a:avLst/>
          </a:prstGeom>
        </p:spPr>
        <p:txBody>
          <a:bodyPr wrap="square" lIns="91431" tIns="45716" rIns="91431" bIns="45716">
            <a:spAutoFit/>
          </a:bodyPr>
          <a:lstStyle/>
          <a:p>
            <a:pPr algn="ctr"/>
            <a:r>
              <a:rPr lang="zh-CN" altLang="en-US" sz="2400" b="1" dirty="0">
                <a:latin typeface="微软雅黑" panose="020B0503020204020204" pitchFamily="34" charset="-122"/>
                <a:ea typeface="微软雅黑" panose="020B0503020204020204" pitchFamily="34" charset="-122"/>
              </a:rPr>
              <a:t>销售提供电力设备在线监测与人工智能健康管理服务及配套设备</a:t>
            </a:r>
            <a:endParaRPr lang="en-US" altLang="zh-CN" sz="2400" b="1"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54C6D722-D45F-46FA-92D0-B9B9E6FD2DDB}"/>
              </a:ext>
            </a:extLst>
          </p:cNvPr>
          <p:cNvSpPr/>
          <p:nvPr/>
        </p:nvSpPr>
        <p:spPr>
          <a:xfrm>
            <a:off x="5294866" y="2801744"/>
            <a:ext cx="535706" cy="646323"/>
          </a:xfrm>
          <a:prstGeom prst="rect">
            <a:avLst/>
          </a:prstGeom>
        </p:spPr>
        <p:txBody>
          <a:bodyPr wrap="none" lIns="91431" tIns="45716" rIns="91431" bIns="45716">
            <a:spAutoFit/>
          </a:bodyPr>
          <a:lstStyle/>
          <a:p>
            <a:pPr algn="ctr"/>
            <a:r>
              <a:rPr lang="en-US" altLang="zh-CN" sz="3600" b="1" dirty="0">
                <a:solidFill>
                  <a:srgbClr val="5B9BD5"/>
                </a:solidFill>
                <a:latin typeface="微软雅黑" panose="020B0503020204020204" pitchFamily="34" charset="-122"/>
                <a:ea typeface="微软雅黑" panose="020B0503020204020204" pitchFamily="34" charset="-122"/>
              </a:rPr>
              <a:t>+</a:t>
            </a:r>
          </a:p>
        </p:txBody>
      </p:sp>
      <p:sp>
        <p:nvSpPr>
          <p:cNvPr id="14" name="矩形 13">
            <a:extLst>
              <a:ext uri="{FF2B5EF4-FFF2-40B4-BE49-F238E27FC236}">
                <a16:creationId xmlns:a16="http://schemas.microsoft.com/office/drawing/2014/main" id="{9277B3E7-7EEB-4B5E-A959-953B4DA575C9}"/>
              </a:ext>
            </a:extLst>
          </p:cNvPr>
          <p:cNvSpPr/>
          <p:nvPr/>
        </p:nvSpPr>
        <p:spPr>
          <a:xfrm>
            <a:off x="3481699" y="4377213"/>
            <a:ext cx="1731546" cy="369324"/>
          </a:xfrm>
          <a:prstGeom prst="rect">
            <a:avLst/>
          </a:prstGeom>
        </p:spPr>
        <p:txBody>
          <a:bodyPr wrap="none" lIns="91431" tIns="45716" rIns="91431" bIns="45716">
            <a:sp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故障定位服务</a:t>
            </a:r>
            <a:endParaRPr lang="en-US" altLang="zh-CN" b="1"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9D02796-CA1A-4D69-BCE9-786AA35437DE}"/>
              </a:ext>
            </a:extLst>
          </p:cNvPr>
          <p:cNvSpPr/>
          <p:nvPr/>
        </p:nvSpPr>
        <p:spPr>
          <a:xfrm>
            <a:off x="3481699" y="4792642"/>
            <a:ext cx="2236566" cy="369324"/>
          </a:xfrm>
          <a:prstGeom prst="rect">
            <a:avLst/>
          </a:prstGeom>
        </p:spPr>
        <p:txBody>
          <a:bodyPr wrap="square" lIns="91431" tIns="45716" rIns="91431" bIns="45716">
            <a:sp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检修预警服务</a:t>
            </a:r>
            <a:endParaRPr lang="en-US" altLang="zh-CN"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C3464C1D-9B16-4972-B255-42900AFFC0FE}"/>
              </a:ext>
            </a:extLst>
          </p:cNvPr>
          <p:cNvSpPr/>
          <p:nvPr/>
        </p:nvSpPr>
        <p:spPr>
          <a:xfrm>
            <a:off x="3481699" y="5208071"/>
            <a:ext cx="1731546" cy="369324"/>
          </a:xfrm>
          <a:prstGeom prst="rect">
            <a:avLst/>
          </a:prstGeom>
        </p:spPr>
        <p:txBody>
          <a:bodyPr wrap="none" lIns="91431" tIns="45716" rIns="91431" bIns="45716">
            <a:sp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数据管理服务</a:t>
            </a:r>
            <a:endParaRPr lang="en-US" altLang="zh-CN" b="1"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03E1146-BB31-4DA4-9C04-028B7B902CD2}"/>
              </a:ext>
            </a:extLst>
          </p:cNvPr>
          <p:cNvSpPr/>
          <p:nvPr/>
        </p:nvSpPr>
        <p:spPr>
          <a:xfrm>
            <a:off x="5657048" y="4290296"/>
            <a:ext cx="1765209" cy="338546"/>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r>
              <a:rPr lang="zh-CN" altLang="en-US" sz="1600" b="1" dirty="0">
                <a:latin typeface="+mn-ea"/>
                <a:sym typeface="微软雅黑" panose="020B0503020204020204" pitchFamily="34" charset="-122"/>
              </a:rPr>
              <a:t>√</a:t>
            </a:r>
            <a:r>
              <a:rPr lang="zh-CN" altLang="en-US" sz="1600" b="1" dirty="0">
                <a:latin typeface="+mn-ea"/>
              </a:rPr>
              <a:t>机器人巡检平台</a:t>
            </a:r>
            <a:endParaRPr lang="en-US" altLang="zh-CN" sz="1600" b="1" dirty="0">
              <a:latin typeface="+mn-ea"/>
            </a:endParaRPr>
          </a:p>
        </p:txBody>
      </p:sp>
      <p:sp>
        <p:nvSpPr>
          <p:cNvPr id="18" name="矩形 17">
            <a:extLst>
              <a:ext uri="{FF2B5EF4-FFF2-40B4-BE49-F238E27FC236}">
                <a16:creationId xmlns:a16="http://schemas.microsoft.com/office/drawing/2014/main" id="{06B808AB-1E52-49C5-A816-A5F641C546CE}"/>
              </a:ext>
            </a:extLst>
          </p:cNvPr>
          <p:cNvSpPr/>
          <p:nvPr/>
        </p:nvSpPr>
        <p:spPr>
          <a:xfrm>
            <a:off x="5657048" y="3978724"/>
            <a:ext cx="2236566" cy="338546"/>
          </a:xfrm>
          <a:prstGeom prst="rect">
            <a:avLst/>
          </a:prstGeom>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r>
              <a:rPr lang="zh-CN" altLang="en-US" sz="1600" b="1" dirty="0">
                <a:latin typeface="+mn-ea"/>
                <a:sym typeface="微软雅黑" panose="020B0503020204020204" pitchFamily="34" charset="-122"/>
              </a:rPr>
              <a:t>√</a:t>
            </a:r>
            <a:r>
              <a:rPr lang="zh-CN" altLang="en-US" sz="1600" b="1" dirty="0">
                <a:latin typeface="+mn-ea"/>
              </a:rPr>
              <a:t>无人机巡检平台</a:t>
            </a:r>
            <a:endParaRPr lang="en-US" altLang="zh-CN" sz="1600" b="1" dirty="0">
              <a:latin typeface="+mn-ea"/>
            </a:endParaRPr>
          </a:p>
        </p:txBody>
      </p:sp>
      <p:sp>
        <p:nvSpPr>
          <p:cNvPr id="19" name="矩形 18">
            <a:extLst>
              <a:ext uri="{FF2B5EF4-FFF2-40B4-BE49-F238E27FC236}">
                <a16:creationId xmlns:a16="http://schemas.microsoft.com/office/drawing/2014/main" id="{0270839B-9C0F-4017-8FE2-47C1AB6349FC}"/>
              </a:ext>
            </a:extLst>
          </p:cNvPr>
          <p:cNvSpPr/>
          <p:nvPr/>
        </p:nvSpPr>
        <p:spPr>
          <a:xfrm>
            <a:off x="5657048" y="4586540"/>
            <a:ext cx="2175577" cy="338546"/>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r>
              <a:rPr lang="zh-CN" altLang="en-US" sz="1600" b="1" dirty="0">
                <a:latin typeface="+mn-ea"/>
                <a:sym typeface="微软雅黑" panose="020B0503020204020204" pitchFamily="34" charset="-122"/>
              </a:rPr>
              <a:t>√</a:t>
            </a:r>
            <a:r>
              <a:rPr lang="zh-CN" altLang="en-US" sz="1600" b="1" dirty="0">
                <a:latin typeface="+mn-ea"/>
              </a:rPr>
              <a:t>电缆震荡波检测平台</a:t>
            </a:r>
            <a:endParaRPr lang="en-US" altLang="zh-CN" sz="1600" b="1" dirty="0">
              <a:latin typeface="+mn-ea"/>
            </a:endParaRPr>
          </a:p>
        </p:txBody>
      </p:sp>
      <p:sp>
        <p:nvSpPr>
          <p:cNvPr id="20" name="矩形 19">
            <a:extLst>
              <a:ext uri="{FF2B5EF4-FFF2-40B4-BE49-F238E27FC236}">
                <a16:creationId xmlns:a16="http://schemas.microsoft.com/office/drawing/2014/main" id="{6568654A-85DD-478B-93C4-D3547E0F8FB2}"/>
              </a:ext>
            </a:extLst>
          </p:cNvPr>
          <p:cNvSpPr/>
          <p:nvPr/>
        </p:nvSpPr>
        <p:spPr>
          <a:xfrm>
            <a:off x="5657048" y="4898112"/>
            <a:ext cx="2175577" cy="338546"/>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r>
              <a:rPr lang="zh-CN" altLang="en-US" sz="1600" b="1" dirty="0">
                <a:latin typeface="+mn-ea"/>
                <a:sym typeface="微软雅黑" panose="020B0503020204020204" pitchFamily="34" charset="-122"/>
              </a:rPr>
              <a:t>√</a:t>
            </a:r>
            <a:r>
              <a:rPr lang="zh-CN" altLang="en-US" sz="1600" b="1" dirty="0">
                <a:latin typeface="+mn-ea"/>
              </a:rPr>
              <a:t>开关柜局放检测平台</a:t>
            </a:r>
            <a:endParaRPr lang="en-US" altLang="zh-CN" sz="1600" b="1" dirty="0">
              <a:latin typeface="+mn-ea"/>
            </a:endParaRPr>
          </a:p>
        </p:txBody>
      </p:sp>
      <p:sp>
        <p:nvSpPr>
          <p:cNvPr id="21" name="矩形 20">
            <a:extLst>
              <a:ext uri="{FF2B5EF4-FFF2-40B4-BE49-F238E27FC236}">
                <a16:creationId xmlns:a16="http://schemas.microsoft.com/office/drawing/2014/main" id="{09F48AE4-95FD-4863-8F1B-9301B65280F1}"/>
              </a:ext>
            </a:extLst>
          </p:cNvPr>
          <p:cNvSpPr/>
          <p:nvPr/>
        </p:nvSpPr>
        <p:spPr>
          <a:xfrm>
            <a:off x="5657048" y="5209683"/>
            <a:ext cx="2045735" cy="338546"/>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r>
              <a:rPr lang="zh-CN" altLang="en-US" sz="1600" b="1" dirty="0">
                <a:latin typeface="+mn-ea"/>
                <a:sym typeface="微软雅黑" panose="020B0503020204020204" pitchFamily="34" charset="-122"/>
              </a:rPr>
              <a:t>√</a:t>
            </a:r>
            <a:r>
              <a:rPr lang="zh-CN" altLang="en-US" sz="1600" b="1" dirty="0">
                <a:latin typeface="+mn-ea"/>
              </a:rPr>
              <a:t>边缘智能分析平台</a:t>
            </a:r>
            <a:endParaRPr lang="en-US" altLang="zh-CN" sz="1600" b="1" dirty="0">
              <a:latin typeface="+mn-ea"/>
            </a:endParaRPr>
          </a:p>
        </p:txBody>
      </p:sp>
      <p:pic>
        <p:nvPicPr>
          <p:cNvPr id="23" name="图片 22">
            <a:extLst>
              <a:ext uri="{FF2B5EF4-FFF2-40B4-BE49-F238E27FC236}">
                <a16:creationId xmlns:a16="http://schemas.microsoft.com/office/drawing/2014/main" id="{BB1B6862-D9C5-4916-A94A-07896328D408}"/>
              </a:ext>
            </a:extLst>
          </p:cNvPr>
          <p:cNvPicPr/>
          <p:nvPr/>
        </p:nvPicPr>
        <p:blipFill rotWithShape="1">
          <a:blip r:embed="rId3" cstate="print">
            <a:extLst>
              <a:ext uri="{28A0092B-C50C-407E-A947-70E740481C1C}">
                <a14:useLocalDpi xmlns:a14="http://schemas.microsoft.com/office/drawing/2010/main" val="0"/>
              </a:ext>
            </a:extLst>
          </a:blip>
          <a:srcRect l="23542" t="17685"/>
          <a:stretch>
            <a:fillRect/>
          </a:stretch>
        </p:blipFill>
        <p:spPr>
          <a:xfrm>
            <a:off x="10078599" y="1865433"/>
            <a:ext cx="1562478" cy="1321653"/>
          </a:xfrm>
          <a:prstGeom prst="rect">
            <a:avLst/>
          </a:prstGeom>
        </p:spPr>
      </p:pic>
      <p:pic>
        <p:nvPicPr>
          <p:cNvPr id="24" name="图片 23">
            <a:extLst>
              <a:ext uri="{FF2B5EF4-FFF2-40B4-BE49-F238E27FC236}">
                <a16:creationId xmlns:a16="http://schemas.microsoft.com/office/drawing/2014/main" id="{4D0B44E1-F32E-4879-A675-B634A3B20C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31" y="2124447"/>
            <a:ext cx="2642918" cy="1704080"/>
          </a:xfrm>
          <a:prstGeom prst="rect">
            <a:avLst/>
          </a:prstGeom>
        </p:spPr>
      </p:pic>
      <p:pic>
        <p:nvPicPr>
          <p:cNvPr id="25" name="Picture 5" descr="Home">
            <a:extLst>
              <a:ext uri="{FF2B5EF4-FFF2-40B4-BE49-F238E27FC236}">
                <a16:creationId xmlns:a16="http://schemas.microsoft.com/office/drawing/2014/main" id="{0C6C673D-CEFB-42F2-A1E0-AC521B830B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031" y="3842336"/>
            <a:ext cx="1283791" cy="20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Home">
            <a:extLst>
              <a:ext uri="{FF2B5EF4-FFF2-40B4-BE49-F238E27FC236}">
                <a16:creationId xmlns:a16="http://schemas.microsoft.com/office/drawing/2014/main" id="{10CE1F70-C317-45D7-8515-50E0759710B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03564" y="4743603"/>
            <a:ext cx="1100187" cy="113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 descr="Home">
            <a:extLst>
              <a:ext uri="{FF2B5EF4-FFF2-40B4-BE49-F238E27FC236}">
                <a16:creationId xmlns:a16="http://schemas.microsoft.com/office/drawing/2014/main" id="{4089DEEC-B63B-4B36-971C-F2C816AACEE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3564" y="3842336"/>
            <a:ext cx="1233391" cy="88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EC8E1D08-C5AD-4FA5-BD7B-2DFA054CAB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8381417" y="1639156"/>
            <a:ext cx="1321652" cy="1749433"/>
          </a:xfrm>
          <a:prstGeom prst="rect">
            <a:avLst/>
          </a:prstGeom>
        </p:spPr>
      </p:pic>
      <p:pic>
        <p:nvPicPr>
          <p:cNvPr id="3" name="图片 2">
            <a:extLst>
              <a:ext uri="{FF2B5EF4-FFF2-40B4-BE49-F238E27FC236}">
                <a16:creationId xmlns:a16="http://schemas.microsoft.com/office/drawing/2014/main" id="{C5CA41A7-1779-47B9-8928-66F8ED3869C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38082" y="3397967"/>
            <a:ext cx="1790500" cy="1342875"/>
          </a:xfrm>
          <a:prstGeom prst="rect">
            <a:avLst/>
          </a:prstGeom>
        </p:spPr>
      </p:pic>
      <p:pic>
        <p:nvPicPr>
          <p:cNvPr id="4" name="图片 3">
            <a:extLst>
              <a:ext uri="{FF2B5EF4-FFF2-40B4-BE49-F238E27FC236}">
                <a16:creationId xmlns:a16="http://schemas.microsoft.com/office/drawing/2014/main" id="{C64B4233-E132-4D7B-A155-057B9DAD11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78600" y="3397967"/>
            <a:ext cx="1572919" cy="1321653"/>
          </a:xfrm>
          <a:prstGeom prst="rect">
            <a:avLst/>
          </a:prstGeom>
        </p:spPr>
      </p:pic>
      <p:pic>
        <p:nvPicPr>
          <p:cNvPr id="5" name="图片 5" descr="mmexport1476187079640">
            <a:extLst>
              <a:ext uri="{FF2B5EF4-FFF2-40B4-BE49-F238E27FC236}">
                <a16:creationId xmlns:a16="http://schemas.microsoft.com/office/drawing/2014/main" id="{C61A05A2-953E-45CF-9763-FE3EAF1D683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38083" y="4940952"/>
            <a:ext cx="1778878" cy="1334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1" descr="mmexport1456627261961">
            <a:extLst>
              <a:ext uri="{FF2B5EF4-FFF2-40B4-BE49-F238E27FC236}">
                <a16:creationId xmlns:a16="http://schemas.microsoft.com/office/drawing/2014/main" id="{BE05BE15-F260-470C-8358-7D872BF57C23}"/>
              </a:ext>
            </a:extLst>
          </p:cNvPr>
          <p:cNvPicPr>
            <a:picLocks noChangeAspect="1"/>
          </p:cNvPicPr>
          <p:nvPr/>
        </p:nvPicPr>
        <p:blipFill>
          <a:blip r:embed="rId12"/>
          <a:stretch>
            <a:fillRect/>
          </a:stretch>
        </p:blipFill>
        <p:spPr>
          <a:xfrm>
            <a:off x="10076548" y="4938026"/>
            <a:ext cx="1562478" cy="1333919"/>
          </a:xfrm>
          <a:prstGeom prst="rect">
            <a:avLst/>
          </a:prstGeom>
          <a:noFill/>
          <a:ln w="9525">
            <a:noFill/>
            <a:miter/>
          </a:ln>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pic>
        <p:nvPicPr>
          <p:cNvPr id="3" name="图片 2">
            <a:extLst>
              <a:ext uri="{FF2B5EF4-FFF2-40B4-BE49-F238E27FC236}">
                <a16:creationId xmlns:a16="http://schemas.microsoft.com/office/drawing/2014/main" id="{27F59798-670E-407D-BA47-55D83A460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97" y="1487900"/>
            <a:ext cx="3247615" cy="2232708"/>
          </a:xfrm>
          <a:prstGeom prst="rect">
            <a:avLst/>
          </a:prstGeom>
        </p:spPr>
      </p:pic>
      <p:pic>
        <p:nvPicPr>
          <p:cNvPr id="4" name="图片 3">
            <a:extLst>
              <a:ext uri="{FF2B5EF4-FFF2-40B4-BE49-F238E27FC236}">
                <a16:creationId xmlns:a16="http://schemas.microsoft.com/office/drawing/2014/main" id="{8CB758B7-64E4-433E-A492-6DB519953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0878" y="1163225"/>
            <a:ext cx="2593335" cy="1576552"/>
          </a:xfrm>
          <a:prstGeom prst="rect">
            <a:avLst/>
          </a:prstGeom>
        </p:spPr>
      </p:pic>
      <p:sp>
        <p:nvSpPr>
          <p:cNvPr id="5" name="矩形 4">
            <a:extLst>
              <a:ext uri="{FF2B5EF4-FFF2-40B4-BE49-F238E27FC236}">
                <a16:creationId xmlns:a16="http://schemas.microsoft.com/office/drawing/2014/main" id="{C941CD51-F2FF-4BB6-8B87-507154CA7BBE}"/>
              </a:ext>
            </a:extLst>
          </p:cNvPr>
          <p:cNvSpPr/>
          <p:nvPr/>
        </p:nvSpPr>
        <p:spPr>
          <a:xfrm>
            <a:off x="8562915" y="2724479"/>
            <a:ext cx="3057247" cy="338554"/>
          </a:xfrm>
          <a:prstGeom prst="rect">
            <a:avLst/>
          </a:prstGeom>
        </p:spPr>
        <p:txBody>
          <a:bodyPr wrap="none">
            <a:spAutoFit/>
          </a:bodyPr>
          <a:lstStyle/>
          <a:p>
            <a:r>
              <a:rPr lang="zh-CN" altLang="en-US" sz="1600" kern="0" dirty="0">
                <a:latin typeface="Times New Roman" panose="02020603050405020304" pitchFamily="18" charset="0"/>
                <a:cs typeface="Times New Roman" panose="02020603050405020304" pitchFamily="18" charset="0"/>
              </a:rPr>
              <a:t>①可见光相机边缘智能缺陷识别</a:t>
            </a:r>
          </a:p>
        </p:txBody>
      </p:sp>
      <p:pic>
        <p:nvPicPr>
          <p:cNvPr id="6" name="图片 5">
            <a:extLst>
              <a:ext uri="{FF2B5EF4-FFF2-40B4-BE49-F238E27FC236}">
                <a16:creationId xmlns:a16="http://schemas.microsoft.com/office/drawing/2014/main" id="{74E8B5F2-8ACA-495A-A15C-0B615C4E7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0878" y="3106498"/>
            <a:ext cx="2628627" cy="1492472"/>
          </a:xfrm>
          <a:prstGeom prst="rect">
            <a:avLst/>
          </a:prstGeom>
        </p:spPr>
      </p:pic>
      <p:pic>
        <p:nvPicPr>
          <p:cNvPr id="7" name="图片 11">
            <a:extLst>
              <a:ext uri="{FF2B5EF4-FFF2-40B4-BE49-F238E27FC236}">
                <a16:creationId xmlns:a16="http://schemas.microsoft.com/office/drawing/2014/main" id="{86082A6B-212D-4F53-AFA7-D1F07D135989}"/>
              </a:ext>
            </a:extLst>
          </p:cNvPr>
          <p:cNvPicPr>
            <a:picLocks noChangeAspect="1"/>
          </p:cNvPicPr>
          <p:nvPr/>
        </p:nvPicPr>
        <p:blipFill>
          <a:blip r:embed="rId5"/>
          <a:stretch>
            <a:fillRect/>
          </a:stretch>
        </p:blipFill>
        <p:spPr>
          <a:xfrm>
            <a:off x="8680037" y="4941168"/>
            <a:ext cx="2704859" cy="1528514"/>
          </a:xfrm>
          <a:prstGeom prst="rect">
            <a:avLst/>
          </a:prstGeom>
          <a:noFill/>
          <a:ln w="9525">
            <a:noFill/>
          </a:ln>
        </p:spPr>
      </p:pic>
      <p:grpSp>
        <p:nvGrpSpPr>
          <p:cNvPr id="8" name="组合 7">
            <a:extLst>
              <a:ext uri="{FF2B5EF4-FFF2-40B4-BE49-F238E27FC236}">
                <a16:creationId xmlns:a16="http://schemas.microsoft.com/office/drawing/2014/main" id="{62AC944E-11FA-4B30-87D7-7B2C38B1B6D8}"/>
              </a:ext>
            </a:extLst>
          </p:cNvPr>
          <p:cNvGrpSpPr/>
          <p:nvPr/>
        </p:nvGrpSpPr>
        <p:grpSpPr>
          <a:xfrm>
            <a:off x="3646329" y="1487900"/>
            <a:ext cx="3632669" cy="2232708"/>
            <a:chOff x="3398688" y="2304062"/>
            <a:chExt cx="5927907" cy="3119383"/>
          </a:xfrm>
        </p:grpSpPr>
        <p:grpSp>
          <p:nvGrpSpPr>
            <p:cNvPr id="9" name="组合 1">
              <a:extLst>
                <a:ext uri="{FF2B5EF4-FFF2-40B4-BE49-F238E27FC236}">
                  <a16:creationId xmlns:a16="http://schemas.microsoft.com/office/drawing/2014/main" id="{5583C977-6EDD-455B-9FB1-5D4C945A169C}"/>
                </a:ext>
              </a:extLst>
            </p:cNvPr>
            <p:cNvGrpSpPr>
              <a:grpSpLocks/>
            </p:cNvGrpSpPr>
            <p:nvPr/>
          </p:nvGrpSpPr>
          <p:grpSpPr bwMode="auto">
            <a:xfrm>
              <a:off x="4174264" y="2785158"/>
              <a:ext cx="1546493" cy="2340381"/>
              <a:chOff x="2139950" y="2170113"/>
              <a:chExt cx="1546225" cy="2339975"/>
            </a:xfrm>
          </p:grpSpPr>
          <p:sp>
            <p:nvSpPr>
              <p:cNvPr id="135" name="Line 3">
                <a:extLst>
                  <a:ext uri="{FF2B5EF4-FFF2-40B4-BE49-F238E27FC236}">
                    <a16:creationId xmlns:a16="http://schemas.microsoft.com/office/drawing/2014/main" id="{1D8B4A70-77D0-49AD-A5C8-5CA103BA2A4B}"/>
                  </a:ext>
                </a:extLst>
              </p:cNvPr>
              <p:cNvSpPr>
                <a:spLocks noChangeShapeType="1"/>
              </p:cNvSpPr>
              <p:nvPr/>
            </p:nvSpPr>
            <p:spPr bwMode="auto">
              <a:xfrm>
                <a:off x="2951162" y="3175001"/>
                <a:ext cx="149225" cy="13350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36" name="Line 4">
                <a:extLst>
                  <a:ext uri="{FF2B5EF4-FFF2-40B4-BE49-F238E27FC236}">
                    <a16:creationId xmlns:a16="http://schemas.microsoft.com/office/drawing/2014/main" id="{FC4CA97A-6857-488E-89C9-600EAD404FB2}"/>
                  </a:ext>
                </a:extLst>
              </p:cNvPr>
              <p:cNvSpPr>
                <a:spLocks noChangeShapeType="1"/>
              </p:cNvSpPr>
              <p:nvPr/>
            </p:nvSpPr>
            <p:spPr bwMode="auto">
              <a:xfrm flipV="1">
                <a:off x="2773362" y="3175001"/>
                <a:ext cx="177800"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37" name="Line 5">
                <a:extLst>
                  <a:ext uri="{FF2B5EF4-FFF2-40B4-BE49-F238E27FC236}">
                    <a16:creationId xmlns:a16="http://schemas.microsoft.com/office/drawing/2014/main" id="{9BAF63FF-CB51-4F99-A8A2-E0D2113AB0E0}"/>
                  </a:ext>
                </a:extLst>
              </p:cNvPr>
              <p:cNvSpPr>
                <a:spLocks noChangeShapeType="1"/>
              </p:cNvSpPr>
              <p:nvPr/>
            </p:nvSpPr>
            <p:spPr bwMode="auto">
              <a:xfrm flipH="1" flipV="1">
                <a:off x="2790825" y="3175001"/>
                <a:ext cx="173037"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38" name="Line 6">
                <a:extLst>
                  <a:ext uri="{FF2B5EF4-FFF2-40B4-BE49-F238E27FC236}">
                    <a16:creationId xmlns:a16="http://schemas.microsoft.com/office/drawing/2014/main" id="{84208F7B-BE42-405C-BB8A-3CEBB31B9B28}"/>
                  </a:ext>
                </a:extLst>
              </p:cNvPr>
              <p:cNvSpPr>
                <a:spLocks noChangeShapeType="1"/>
              </p:cNvSpPr>
              <p:nvPr/>
            </p:nvSpPr>
            <p:spPr bwMode="auto">
              <a:xfrm flipH="1">
                <a:off x="2633662" y="3175001"/>
                <a:ext cx="157163" cy="13350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39" name="Line 7">
                <a:extLst>
                  <a:ext uri="{FF2B5EF4-FFF2-40B4-BE49-F238E27FC236}">
                    <a16:creationId xmlns:a16="http://schemas.microsoft.com/office/drawing/2014/main" id="{3D63F5D0-488E-4B7D-B320-1564465DF71F}"/>
                  </a:ext>
                </a:extLst>
              </p:cNvPr>
              <p:cNvSpPr>
                <a:spLocks noChangeShapeType="1"/>
              </p:cNvSpPr>
              <p:nvPr/>
            </p:nvSpPr>
            <p:spPr bwMode="auto">
              <a:xfrm flipV="1">
                <a:off x="2760662" y="3303588"/>
                <a:ext cx="203200" cy="1285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40" name="Line 8">
                <a:extLst>
                  <a:ext uri="{FF2B5EF4-FFF2-40B4-BE49-F238E27FC236}">
                    <a16:creationId xmlns:a16="http://schemas.microsoft.com/office/drawing/2014/main" id="{FDFFC071-A8BF-4C12-A67E-8C1AF78EA409}"/>
                  </a:ext>
                </a:extLst>
              </p:cNvPr>
              <p:cNvSpPr>
                <a:spLocks noChangeShapeType="1"/>
              </p:cNvSpPr>
              <p:nvPr/>
            </p:nvSpPr>
            <p:spPr bwMode="auto">
              <a:xfrm flipH="1" flipV="1">
                <a:off x="2773362" y="3303588"/>
                <a:ext cx="204788" cy="1285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41" name="Line 9">
                <a:extLst>
                  <a:ext uri="{FF2B5EF4-FFF2-40B4-BE49-F238E27FC236}">
                    <a16:creationId xmlns:a16="http://schemas.microsoft.com/office/drawing/2014/main" id="{B103A2AD-87D2-41FF-9B56-018F4489C4D8}"/>
                  </a:ext>
                </a:extLst>
              </p:cNvPr>
              <p:cNvSpPr>
                <a:spLocks noChangeShapeType="1"/>
              </p:cNvSpPr>
              <p:nvPr/>
            </p:nvSpPr>
            <p:spPr bwMode="auto">
              <a:xfrm flipH="1" flipV="1">
                <a:off x="2760662" y="3433763"/>
                <a:ext cx="230188" cy="1285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42" name="Line 10">
                <a:extLst>
                  <a:ext uri="{FF2B5EF4-FFF2-40B4-BE49-F238E27FC236}">
                    <a16:creationId xmlns:a16="http://schemas.microsoft.com/office/drawing/2014/main" id="{66A76307-8BAC-4FC2-9271-CB77B8FEE4B5}"/>
                  </a:ext>
                </a:extLst>
              </p:cNvPr>
              <p:cNvSpPr>
                <a:spLocks noChangeShapeType="1"/>
              </p:cNvSpPr>
              <p:nvPr/>
            </p:nvSpPr>
            <p:spPr bwMode="auto">
              <a:xfrm flipH="1" flipV="1">
                <a:off x="2728912" y="3690938"/>
                <a:ext cx="296863" cy="13176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43" name="Line 11">
                <a:extLst>
                  <a:ext uri="{FF2B5EF4-FFF2-40B4-BE49-F238E27FC236}">
                    <a16:creationId xmlns:a16="http://schemas.microsoft.com/office/drawing/2014/main" id="{28F94C44-FE6A-475D-9602-A416AE4E0144}"/>
                  </a:ext>
                </a:extLst>
              </p:cNvPr>
              <p:cNvSpPr>
                <a:spLocks noChangeShapeType="1"/>
              </p:cNvSpPr>
              <p:nvPr/>
            </p:nvSpPr>
            <p:spPr bwMode="auto">
              <a:xfrm flipV="1">
                <a:off x="2716212" y="3690938"/>
                <a:ext cx="292100" cy="13176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44" name="Line 12">
                <a:extLst>
                  <a:ext uri="{FF2B5EF4-FFF2-40B4-BE49-F238E27FC236}">
                    <a16:creationId xmlns:a16="http://schemas.microsoft.com/office/drawing/2014/main" id="{0FF98313-EF23-4B84-B05D-337DA7D9528B}"/>
                  </a:ext>
                </a:extLst>
              </p:cNvPr>
              <p:cNvSpPr>
                <a:spLocks noChangeShapeType="1"/>
              </p:cNvSpPr>
              <p:nvPr/>
            </p:nvSpPr>
            <p:spPr bwMode="auto">
              <a:xfrm flipH="1">
                <a:off x="2633662" y="4219576"/>
                <a:ext cx="234950" cy="2905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45" name="Line 13">
                <a:extLst>
                  <a:ext uri="{FF2B5EF4-FFF2-40B4-BE49-F238E27FC236}">
                    <a16:creationId xmlns:a16="http://schemas.microsoft.com/office/drawing/2014/main" id="{488E6F99-51C7-42CC-A24D-997D35B1725C}"/>
                  </a:ext>
                </a:extLst>
              </p:cNvPr>
              <p:cNvSpPr>
                <a:spLocks noChangeShapeType="1"/>
              </p:cNvSpPr>
              <p:nvPr/>
            </p:nvSpPr>
            <p:spPr bwMode="auto">
              <a:xfrm flipV="1">
                <a:off x="2668587" y="4084638"/>
                <a:ext cx="387350" cy="13493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46" name="Line 14">
                <a:extLst>
                  <a:ext uri="{FF2B5EF4-FFF2-40B4-BE49-F238E27FC236}">
                    <a16:creationId xmlns:a16="http://schemas.microsoft.com/office/drawing/2014/main" id="{5EED78AC-5BB7-4EEE-BEB0-1F1F34F2DCCE}"/>
                  </a:ext>
                </a:extLst>
              </p:cNvPr>
              <p:cNvSpPr>
                <a:spLocks noChangeShapeType="1"/>
              </p:cNvSpPr>
              <p:nvPr/>
            </p:nvSpPr>
            <p:spPr bwMode="auto">
              <a:xfrm flipH="1" flipV="1">
                <a:off x="2684462" y="4084638"/>
                <a:ext cx="382588" cy="13493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47" name="Line 15">
                <a:extLst>
                  <a:ext uri="{FF2B5EF4-FFF2-40B4-BE49-F238E27FC236}">
                    <a16:creationId xmlns:a16="http://schemas.microsoft.com/office/drawing/2014/main" id="{B2B32AC8-44BB-4B69-BC92-831A0E6C3152}"/>
                  </a:ext>
                </a:extLst>
              </p:cNvPr>
              <p:cNvSpPr>
                <a:spLocks noChangeShapeType="1"/>
              </p:cNvSpPr>
              <p:nvPr/>
            </p:nvSpPr>
            <p:spPr bwMode="auto">
              <a:xfrm>
                <a:off x="2668587" y="4219576"/>
                <a:ext cx="401638"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48" name="Line 16">
                <a:extLst>
                  <a:ext uri="{FF2B5EF4-FFF2-40B4-BE49-F238E27FC236}">
                    <a16:creationId xmlns:a16="http://schemas.microsoft.com/office/drawing/2014/main" id="{A54E4C2E-ADA9-49A9-A4F1-3C4C4F199521}"/>
                  </a:ext>
                </a:extLst>
              </p:cNvPr>
              <p:cNvSpPr>
                <a:spLocks noChangeShapeType="1"/>
              </p:cNvSpPr>
              <p:nvPr/>
            </p:nvSpPr>
            <p:spPr bwMode="auto">
              <a:xfrm flipH="1" flipV="1">
                <a:off x="2698750" y="3956051"/>
                <a:ext cx="354012"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49" name="Line 17">
                <a:extLst>
                  <a:ext uri="{FF2B5EF4-FFF2-40B4-BE49-F238E27FC236}">
                    <a16:creationId xmlns:a16="http://schemas.microsoft.com/office/drawing/2014/main" id="{C76DA51E-F08D-4E7E-86C5-883278558170}"/>
                  </a:ext>
                </a:extLst>
              </p:cNvPr>
              <p:cNvSpPr>
                <a:spLocks noChangeShapeType="1"/>
              </p:cNvSpPr>
              <p:nvPr/>
            </p:nvSpPr>
            <p:spPr bwMode="auto">
              <a:xfrm flipH="1" flipV="1">
                <a:off x="2716212" y="3822701"/>
                <a:ext cx="322263" cy="1333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50" name="Line 18">
                <a:extLst>
                  <a:ext uri="{FF2B5EF4-FFF2-40B4-BE49-F238E27FC236}">
                    <a16:creationId xmlns:a16="http://schemas.microsoft.com/office/drawing/2014/main" id="{BA42C4AE-1716-420F-92CB-D240ECCCB646}"/>
                  </a:ext>
                </a:extLst>
              </p:cNvPr>
              <p:cNvSpPr>
                <a:spLocks noChangeShapeType="1"/>
              </p:cNvSpPr>
              <p:nvPr/>
            </p:nvSpPr>
            <p:spPr bwMode="auto">
              <a:xfrm flipV="1">
                <a:off x="2684462" y="3956051"/>
                <a:ext cx="354013"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51" name="Line 19">
                <a:extLst>
                  <a:ext uri="{FF2B5EF4-FFF2-40B4-BE49-F238E27FC236}">
                    <a16:creationId xmlns:a16="http://schemas.microsoft.com/office/drawing/2014/main" id="{4E1BA82D-899C-46B6-B175-749D55897610}"/>
                  </a:ext>
                </a:extLst>
              </p:cNvPr>
              <p:cNvSpPr>
                <a:spLocks noChangeShapeType="1"/>
              </p:cNvSpPr>
              <p:nvPr/>
            </p:nvSpPr>
            <p:spPr bwMode="auto">
              <a:xfrm flipV="1">
                <a:off x="2698750" y="3822701"/>
                <a:ext cx="327025" cy="1333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52" name="Line 20">
                <a:extLst>
                  <a:ext uri="{FF2B5EF4-FFF2-40B4-BE49-F238E27FC236}">
                    <a16:creationId xmlns:a16="http://schemas.microsoft.com/office/drawing/2014/main" id="{0E9F983C-1E99-42D5-8BDB-72785DBE06BA}"/>
                  </a:ext>
                </a:extLst>
              </p:cNvPr>
              <p:cNvSpPr>
                <a:spLocks noChangeShapeType="1"/>
              </p:cNvSpPr>
              <p:nvPr/>
            </p:nvSpPr>
            <p:spPr bwMode="auto">
              <a:xfrm flipV="1">
                <a:off x="2746375" y="3433763"/>
                <a:ext cx="231775" cy="1285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53" name="Line 21">
                <a:extLst>
                  <a:ext uri="{FF2B5EF4-FFF2-40B4-BE49-F238E27FC236}">
                    <a16:creationId xmlns:a16="http://schemas.microsoft.com/office/drawing/2014/main" id="{4217B6F8-CC1B-400F-B233-76D344A87F61}"/>
                  </a:ext>
                </a:extLst>
              </p:cNvPr>
              <p:cNvSpPr>
                <a:spLocks noChangeShapeType="1"/>
              </p:cNvSpPr>
              <p:nvPr/>
            </p:nvSpPr>
            <p:spPr bwMode="auto">
              <a:xfrm flipV="1">
                <a:off x="2728912" y="3562351"/>
                <a:ext cx="266700"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54" name="Line 22">
                <a:extLst>
                  <a:ext uri="{FF2B5EF4-FFF2-40B4-BE49-F238E27FC236}">
                    <a16:creationId xmlns:a16="http://schemas.microsoft.com/office/drawing/2014/main" id="{9175C699-3AED-4E4D-94B9-C92A3E5992C6}"/>
                  </a:ext>
                </a:extLst>
              </p:cNvPr>
              <p:cNvSpPr>
                <a:spLocks noChangeShapeType="1"/>
              </p:cNvSpPr>
              <p:nvPr/>
            </p:nvSpPr>
            <p:spPr bwMode="auto">
              <a:xfrm flipH="1" flipV="1">
                <a:off x="2746375" y="3562351"/>
                <a:ext cx="258762"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55" name="Line 23">
                <a:extLst>
                  <a:ext uri="{FF2B5EF4-FFF2-40B4-BE49-F238E27FC236}">
                    <a16:creationId xmlns:a16="http://schemas.microsoft.com/office/drawing/2014/main" id="{470DEB73-F88A-4E24-84D5-1545FF00A38C}"/>
                  </a:ext>
                </a:extLst>
              </p:cNvPr>
              <p:cNvSpPr>
                <a:spLocks noChangeShapeType="1"/>
              </p:cNvSpPr>
              <p:nvPr/>
            </p:nvSpPr>
            <p:spPr bwMode="auto">
              <a:xfrm>
                <a:off x="2728912" y="3690938"/>
                <a:ext cx="2794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56" name="Line 24">
                <a:extLst>
                  <a:ext uri="{FF2B5EF4-FFF2-40B4-BE49-F238E27FC236}">
                    <a16:creationId xmlns:a16="http://schemas.microsoft.com/office/drawing/2014/main" id="{C4A01807-60BC-42FA-86D0-7E3DC5FACCFC}"/>
                  </a:ext>
                </a:extLst>
              </p:cNvPr>
              <p:cNvSpPr>
                <a:spLocks noChangeShapeType="1"/>
              </p:cNvSpPr>
              <p:nvPr/>
            </p:nvSpPr>
            <p:spPr bwMode="auto">
              <a:xfrm flipH="1" flipV="1">
                <a:off x="2657475" y="4305301"/>
                <a:ext cx="68262" cy="952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57" name="Line 25">
                <a:extLst>
                  <a:ext uri="{FF2B5EF4-FFF2-40B4-BE49-F238E27FC236}">
                    <a16:creationId xmlns:a16="http://schemas.microsoft.com/office/drawing/2014/main" id="{B43FAF47-D3CC-43B0-A557-8EBE75867C9F}"/>
                  </a:ext>
                </a:extLst>
              </p:cNvPr>
              <p:cNvSpPr>
                <a:spLocks noChangeShapeType="1"/>
              </p:cNvSpPr>
              <p:nvPr/>
            </p:nvSpPr>
            <p:spPr bwMode="auto">
              <a:xfrm flipH="1">
                <a:off x="2647950" y="4400551"/>
                <a:ext cx="74612"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58" name="Line 26">
                <a:extLst>
                  <a:ext uri="{FF2B5EF4-FFF2-40B4-BE49-F238E27FC236}">
                    <a16:creationId xmlns:a16="http://schemas.microsoft.com/office/drawing/2014/main" id="{E6035BA0-B76F-409F-83AD-A3C73FE4AD1A}"/>
                  </a:ext>
                </a:extLst>
              </p:cNvPr>
              <p:cNvSpPr>
                <a:spLocks noChangeShapeType="1"/>
              </p:cNvSpPr>
              <p:nvPr/>
            </p:nvSpPr>
            <p:spPr bwMode="auto">
              <a:xfrm flipH="1">
                <a:off x="2657475" y="4305301"/>
                <a:ext cx="1397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59" name="Line 27">
                <a:extLst>
                  <a:ext uri="{FF2B5EF4-FFF2-40B4-BE49-F238E27FC236}">
                    <a16:creationId xmlns:a16="http://schemas.microsoft.com/office/drawing/2014/main" id="{804EB6D8-D395-4ECF-9790-CEF28F6B2548}"/>
                  </a:ext>
                </a:extLst>
              </p:cNvPr>
              <p:cNvSpPr>
                <a:spLocks noChangeShapeType="1"/>
              </p:cNvSpPr>
              <p:nvPr/>
            </p:nvSpPr>
            <p:spPr bwMode="auto">
              <a:xfrm flipH="1" flipV="1">
                <a:off x="2668587" y="4219576"/>
                <a:ext cx="131763" cy="857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60" name="Line 28">
                <a:extLst>
                  <a:ext uri="{FF2B5EF4-FFF2-40B4-BE49-F238E27FC236}">
                    <a16:creationId xmlns:a16="http://schemas.microsoft.com/office/drawing/2014/main" id="{176B33D5-6F81-4849-9099-9F6455F16A99}"/>
                  </a:ext>
                </a:extLst>
              </p:cNvPr>
              <p:cNvSpPr>
                <a:spLocks noChangeShapeType="1"/>
              </p:cNvSpPr>
              <p:nvPr/>
            </p:nvSpPr>
            <p:spPr bwMode="auto">
              <a:xfrm flipH="1">
                <a:off x="2722562" y="3686176"/>
                <a:ext cx="3175" cy="1270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61" name="Line 29">
                <a:extLst>
                  <a:ext uri="{FF2B5EF4-FFF2-40B4-BE49-F238E27FC236}">
                    <a16:creationId xmlns:a16="http://schemas.microsoft.com/office/drawing/2014/main" id="{A2316F8D-E7EE-4EF4-8EFB-39C028549F5E}"/>
                  </a:ext>
                </a:extLst>
              </p:cNvPr>
              <p:cNvSpPr>
                <a:spLocks noChangeShapeType="1"/>
              </p:cNvSpPr>
              <p:nvPr/>
            </p:nvSpPr>
            <p:spPr bwMode="auto">
              <a:xfrm>
                <a:off x="2868612" y="4219576"/>
                <a:ext cx="231775" cy="2905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62" name="Line 30">
                <a:extLst>
                  <a:ext uri="{FF2B5EF4-FFF2-40B4-BE49-F238E27FC236}">
                    <a16:creationId xmlns:a16="http://schemas.microsoft.com/office/drawing/2014/main" id="{97429EFA-604B-4B48-883D-DBDFAA3EDE96}"/>
                  </a:ext>
                </a:extLst>
              </p:cNvPr>
              <p:cNvSpPr>
                <a:spLocks noChangeShapeType="1"/>
              </p:cNvSpPr>
              <p:nvPr/>
            </p:nvSpPr>
            <p:spPr bwMode="auto">
              <a:xfrm flipV="1">
                <a:off x="3014662" y="4305301"/>
                <a:ext cx="65088" cy="952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63" name="Line 31">
                <a:extLst>
                  <a:ext uri="{FF2B5EF4-FFF2-40B4-BE49-F238E27FC236}">
                    <a16:creationId xmlns:a16="http://schemas.microsoft.com/office/drawing/2014/main" id="{0D4F2482-4F0E-4AD2-AE0D-B7BBF58AB031}"/>
                  </a:ext>
                </a:extLst>
              </p:cNvPr>
              <p:cNvSpPr>
                <a:spLocks noChangeShapeType="1"/>
              </p:cNvSpPr>
              <p:nvPr/>
            </p:nvSpPr>
            <p:spPr bwMode="auto">
              <a:xfrm>
                <a:off x="3014662" y="4400551"/>
                <a:ext cx="73025"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64" name="Line 32">
                <a:extLst>
                  <a:ext uri="{FF2B5EF4-FFF2-40B4-BE49-F238E27FC236}">
                    <a16:creationId xmlns:a16="http://schemas.microsoft.com/office/drawing/2014/main" id="{1EF3B740-6A16-42F1-B32A-BE22C8237D55}"/>
                  </a:ext>
                </a:extLst>
              </p:cNvPr>
              <p:cNvSpPr>
                <a:spLocks noChangeShapeType="1"/>
              </p:cNvSpPr>
              <p:nvPr/>
            </p:nvSpPr>
            <p:spPr bwMode="auto">
              <a:xfrm flipV="1">
                <a:off x="2940050" y="4219576"/>
                <a:ext cx="127000" cy="857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65" name="Line 33">
                <a:extLst>
                  <a:ext uri="{FF2B5EF4-FFF2-40B4-BE49-F238E27FC236}">
                    <a16:creationId xmlns:a16="http://schemas.microsoft.com/office/drawing/2014/main" id="{A3B09565-E68C-4F81-A0AE-0E9F59A85A18}"/>
                  </a:ext>
                </a:extLst>
              </p:cNvPr>
              <p:cNvSpPr>
                <a:spLocks noChangeShapeType="1"/>
              </p:cNvSpPr>
              <p:nvPr/>
            </p:nvSpPr>
            <p:spPr bwMode="auto">
              <a:xfrm>
                <a:off x="2940050" y="4305301"/>
                <a:ext cx="1397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66" name="Line 34">
                <a:extLst>
                  <a:ext uri="{FF2B5EF4-FFF2-40B4-BE49-F238E27FC236}">
                    <a16:creationId xmlns:a16="http://schemas.microsoft.com/office/drawing/2014/main" id="{41C50552-76AC-42ED-A3E9-40507CF9F522}"/>
                  </a:ext>
                </a:extLst>
              </p:cNvPr>
              <p:cNvSpPr>
                <a:spLocks noChangeShapeType="1"/>
              </p:cNvSpPr>
              <p:nvPr/>
            </p:nvSpPr>
            <p:spPr bwMode="auto">
              <a:xfrm>
                <a:off x="3014662" y="3686176"/>
                <a:ext cx="4763" cy="1270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67" name="Line 35">
                <a:extLst>
                  <a:ext uri="{FF2B5EF4-FFF2-40B4-BE49-F238E27FC236}">
                    <a16:creationId xmlns:a16="http://schemas.microsoft.com/office/drawing/2014/main" id="{C738389E-5CE3-426A-8B20-88085DAB9577}"/>
                  </a:ext>
                </a:extLst>
              </p:cNvPr>
              <p:cNvSpPr>
                <a:spLocks noChangeShapeType="1"/>
              </p:cNvSpPr>
              <p:nvPr/>
            </p:nvSpPr>
            <p:spPr bwMode="auto">
              <a:xfrm flipH="1">
                <a:off x="2763837" y="2636838"/>
                <a:ext cx="104775" cy="7143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68" name="Line 36">
                <a:extLst>
                  <a:ext uri="{FF2B5EF4-FFF2-40B4-BE49-F238E27FC236}">
                    <a16:creationId xmlns:a16="http://schemas.microsoft.com/office/drawing/2014/main" id="{1B425A82-8A10-4805-AFA3-066D99AF22DE}"/>
                  </a:ext>
                </a:extLst>
              </p:cNvPr>
              <p:cNvSpPr>
                <a:spLocks noChangeShapeType="1"/>
              </p:cNvSpPr>
              <p:nvPr/>
            </p:nvSpPr>
            <p:spPr bwMode="auto">
              <a:xfrm flipV="1">
                <a:off x="2790825" y="3106738"/>
                <a:ext cx="77787" cy="6826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69" name="Line 37">
                <a:extLst>
                  <a:ext uri="{FF2B5EF4-FFF2-40B4-BE49-F238E27FC236}">
                    <a16:creationId xmlns:a16="http://schemas.microsoft.com/office/drawing/2014/main" id="{1BC31B90-B05A-471A-A332-E700EFD9D25A}"/>
                  </a:ext>
                </a:extLst>
              </p:cNvPr>
              <p:cNvSpPr>
                <a:spLocks noChangeShapeType="1"/>
              </p:cNvSpPr>
              <p:nvPr/>
            </p:nvSpPr>
            <p:spPr bwMode="auto">
              <a:xfrm flipH="1">
                <a:off x="2790825" y="3175001"/>
                <a:ext cx="889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70" name="Line 38">
                <a:extLst>
                  <a:ext uri="{FF2B5EF4-FFF2-40B4-BE49-F238E27FC236}">
                    <a16:creationId xmlns:a16="http://schemas.microsoft.com/office/drawing/2014/main" id="{E6B651BB-FE98-4F01-9F3D-C529DE83D561}"/>
                  </a:ext>
                </a:extLst>
              </p:cNvPr>
              <p:cNvSpPr>
                <a:spLocks noChangeShapeType="1"/>
              </p:cNvSpPr>
              <p:nvPr/>
            </p:nvSpPr>
            <p:spPr bwMode="auto">
              <a:xfrm flipH="1">
                <a:off x="2790825" y="3175001"/>
                <a:ext cx="889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71" name="Line 39">
                <a:extLst>
                  <a:ext uri="{FF2B5EF4-FFF2-40B4-BE49-F238E27FC236}">
                    <a16:creationId xmlns:a16="http://schemas.microsoft.com/office/drawing/2014/main" id="{0AF073D5-409A-46BC-AC66-B0E6E14073E1}"/>
                  </a:ext>
                </a:extLst>
              </p:cNvPr>
              <p:cNvSpPr>
                <a:spLocks noChangeShapeType="1"/>
              </p:cNvSpPr>
              <p:nvPr/>
            </p:nvSpPr>
            <p:spPr bwMode="auto">
              <a:xfrm flipH="1">
                <a:off x="2755900" y="3106738"/>
                <a:ext cx="112712"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72" name="Line 40">
                <a:extLst>
                  <a:ext uri="{FF2B5EF4-FFF2-40B4-BE49-F238E27FC236}">
                    <a16:creationId xmlns:a16="http://schemas.microsoft.com/office/drawing/2014/main" id="{436E5D5A-C877-4E23-8AA6-E614767BAEB3}"/>
                  </a:ext>
                </a:extLst>
              </p:cNvPr>
              <p:cNvSpPr>
                <a:spLocks noChangeShapeType="1"/>
              </p:cNvSpPr>
              <p:nvPr/>
            </p:nvSpPr>
            <p:spPr bwMode="auto">
              <a:xfrm flipH="1" flipV="1">
                <a:off x="2654300" y="2922588"/>
                <a:ext cx="214312" cy="1841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73" name="Line 41">
                <a:extLst>
                  <a:ext uri="{FF2B5EF4-FFF2-40B4-BE49-F238E27FC236}">
                    <a16:creationId xmlns:a16="http://schemas.microsoft.com/office/drawing/2014/main" id="{C95EFC68-F7EE-4EEC-B32A-B747E26F887A}"/>
                  </a:ext>
                </a:extLst>
              </p:cNvPr>
              <p:cNvSpPr>
                <a:spLocks noChangeShapeType="1"/>
              </p:cNvSpPr>
              <p:nvPr/>
            </p:nvSpPr>
            <p:spPr bwMode="auto">
              <a:xfrm flipH="1" flipV="1">
                <a:off x="2654300" y="2922588"/>
                <a:ext cx="296862" cy="25241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74" name="Line 42">
                <a:extLst>
                  <a:ext uri="{FF2B5EF4-FFF2-40B4-BE49-F238E27FC236}">
                    <a16:creationId xmlns:a16="http://schemas.microsoft.com/office/drawing/2014/main" id="{5D317E04-7D80-413D-8D7E-2195B2117C0B}"/>
                  </a:ext>
                </a:extLst>
              </p:cNvPr>
              <p:cNvSpPr>
                <a:spLocks noChangeShapeType="1"/>
              </p:cNvSpPr>
              <p:nvPr/>
            </p:nvSpPr>
            <p:spPr bwMode="auto">
              <a:xfrm flipH="1">
                <a:off x="2616200" y="2946401"/>
                <a:ext cx="219075"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75" name="Line 43">
                <a:extLst>
                  <a:ext uri="{FF2B5EF4-FFF2-40B4-BE49-F238E27FC236}">
                    <a16:creationId xmlns:a16="http://schemas.microsoft.com/office/drawing/2014/main" id="{432DA29B-87A0-4D18-8A9E-1D2D155E758E}"/>
                  </a:ext>
                </a:extLst>
              </p:cNvPr>
              <p:cNvSpPr>
                <a:spLocks noChangeShapeType="1"/>
              </p:cNvSpPr>
              <p:nvPr/>
            </p:nvSpPr>
            <p:spPr bwMode="auto">
              <a:xfrm flipH="1" flipV="1">
                <a:off x="2562225" y="2552701"/>
                <a:ext cx="306387" cy="8096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76" name="Line 44">
                <a:extLst>
                  <a:ext uri="{FF2B5EF4-FFF2-40B4-BE49-F238E27FC236}">
                    <a16:creationId xmlns:a16="http://schemas.microsoft.com/office/drawing/2014/main" id="{3C0166A7-F5B3-43FF-86C5-CF759055B1A6}"/>
                  </a:ext>
                </a:extLst>
              </p:cNvPr>
              <p:cNvSpPr>
                <a:spLocks noChangeShapeType="1"/>
              </p:cNvSpPr>
              <p:nvPr/>
            </p:nvSpPr>
            <p:spPr bwMode="auto">
              <a:xfrm flipH="1">
                <a:off x="2552700" y="2708276"/>
                <a:ext cx="315912"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77" name="Line 45">
                <a:extLst>
                  <a:ext uri="{FF2B5EF4-FFF2-40B4-BE49-F238E27FC236}">
                    <a16:creationId xmlns:a16="http://schemas.microsoft.com/office/drawing/2014/main" id="{AB3BFA23-1704-44B9-99B0-E2219551FBFC}"/>
                  </a:ext>
                </a:extLst>
              </p:cNvPr>
              <p:cNvSpPr>
                <a:spLocks noChangeShapeType="1"/>
              </p:cNvSpPr>
              <p:nvPr/>
            </p:nvSpPr>
            <p:spPr bwMode="auto">
              <a:xfrm flipH="1">
                <a:off x="2651125" y="2597151"/>
                <a:ext cx="84137" cy="1111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78" name="Line 46">
                <a:extLst>
                  <a:ext uri="{FF2B5EF4-FFF2-40B4-BE49-F238E27FC236}">
                    <a16:creationId xmlns:a16="http://schemas.microsoft.com/office/drawing/2014/main" id="{B5A14BCA-A991-4AED-831D-AFADA44FC115}"/>
                  </a:ext>
                </a:extLst>
              </p:cNvPr>
              <p:cNvSpPr>
                <a:spLocks noChangeShapeType="1"/>
              </p:cNvSpPr>
              <p:nvPr/>
            </p:nvSpPr>
            <p:spPr bwMode="auto">
              <a:xfrm flipH="1" flipV="1">
                <a:off x="2609850" y="2565401"/>
                <a:ext cx="41275" cy="14287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79" name="Line 47">
                <a:extLst>
                  <a:ext uri="{FF2B5EF4-FFF2-40B4-BE49-F238E27FC236}">
                    <a16:creationId xmlns:a16="http://schemas.microsoft.com/office/drawing/2014/main" id="{B9FA68C8-5054-4E35-BA78-49D14A34CC2B}"/>
                  </a:ext>
                </a:extLst>
              </p:cNvPr>
              <p:cNvSpPr>
                <a:spLocks noChangeShapeType="1"/>
              </p:cNvSpPr>
              <p:nvPr/>
            </p:nvSpPr>
            <p:spPr bwMode="auto">
              <a:xfrm flipV="1">
                <a:off x="2552700" y="2565401"/>
                <a:ext cx="57150" cy="13970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80" name="Line 48">
                <a:extLst>
                  <a:ext uri="{FF2B5EF4-FFF2-40B4-BE49-F238E27FC236}">
                    <a16:creationId xmlns:a16="http://schemas.microsoft.com/office/drawing/2014/main" id="{2DABB2F0-9679-46B4-90D0-9BB61187C1C6}"/>
                  </a:ext>
                </a:extLst>
              </p:cNvPr>
              <p:cNvSpPr>
                <a:spLocks noChangeShapeType="1"/>
              </p:cNvSpPr>
              <p:nvPr/>
            </p:nvSpPr>
            <p:spPr bwMode="auto">
              <a:xfrm flipH="1" flipV="1">
                <a:off x="2735262" y="2597151"/>
                <a:ext cx="28575" cy="1111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81" name="Line 49">
                <a:extLst>
                  <a:ext uri="{FF2B5EF4-FFF2-40B4-BE49-F238E27FC236}">
                    <a16:creationId xmlns:a16="http://schemas.microsoft.com/office/drawing/2014/main" id="{AF75D0FB-4EAE-48E3-B70E-82BB0216ADBC}"/>
                  </a:ext>
                </a:extLst>
              </p:cNvPr>
              <p:cNvSpPr>
                <a:spLocks noChangeShapeType="1"/>
              </p:cNvSpPr>
              <p:nvPr/>
            </p:nvSpPr>
            <p:spPr bwMode="auto">
              <a:xfrm flipH="1" flipV="1">
                <a:off x="2654300" y="2922588"/>
                <a:ext cx="133350" cy="25241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82" name="Line 50">
                <a:extLst>
                  <a:ext uri="{FF2B5EF4-FFF2-40B4-BE49-F238E27FC236}">
                    <a16:creationId xmlns:a16="http://schemas.microsoft.com/office/drawing/2014/main" id="{6B8FDDD4-D5E0-494C-87CB-2DDE7318FF13}"/>
                  </a:ext>
                </a:extLst>
              </p:cNvPr>
              <p:cNvSpPr>
                <a:spLocks noChangeShapeType="1"/>
              </p:cNvSpPr>
              <p:nvPr/>
            </p:nvSpPr>
            <p:spPr bwMode="auto">
              <a:xfrm flipH="1" flipV="1">
                <a:off x="2654300" y="2922588"/>
                <a:ext cx="133350" cy="25241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83" name="Line 51">
                <a:extLst>
                  <a:ext uri="{FF2B5EF4-FFF2-40B4-BE49-F238E27FC236}">
                    <a16:creationId xmlns:a16="http://schemas.microsoft.com/office/drawing/2014/main" id="{ADFFF371-3F88-426B-8932-E3F29468AF2C}"/>
                  </a:ext>
                </a:extLst>
              </p:cNvPr>
              <p:cNvSpPr>
                <a:spLocks noChangeShapeType="1"/>
              </p:cNvSpPr>
              <p:nvPr/>
            </p:nvSpPr>
            <p:spPr bwMode="auto">
              <a:xfrm flipV="1">
                <a:off x="2755900" y="3041651"/>
                <a:ext cx="34925" cy="650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84" name="Line 52">
                <a:extLst>
                  <a:ext uri="{FF2B5EF4-FFF2-40B4-BE49-F238E27FC236}">
                    <a16:creationId xmlns:a16="http://schemas.microsoft.com/office/drawing/2014/main" id="{C66ED3E5-F340-411B-8333-859BEF04806E}"/>
                  </a:ext>
                </a:extLst>
              </p:cNvPr>
              <p:cNvSpPr>
                <a:spLocks noChangeShapeType="1"/>
              </p:cNvSpPr>
              <p:nvPr/>
            </p:nvSpPr>
            <p:spPr bwMode="auto">
              <a:xfrm flipV="1">
                <a:off x="2708275" y="2978151"/>
                <a:ext cx="7937" cy="476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85" name="Line 53">
                <a:extLst>
                  <a:ext uri="{FF2B5EF4-FFF2-40B4-BE49-F238E27FC236}">
                    <a16:creationId xmlns:a16="http://schemas.microsoft.com/office/drawing/2014/main" id="{6CBA3ECD-240B-4511-B174-75DC01D24579}"/>
                  </a:ext>
                </a:extLst>
              </p:cNvPr>
              <p:cNvSpPr>
                <a:spLocks noChangeShapeType="1"/>
              </p:cNvSpPr>
              <p:nvPr/>
            </p:nvSpPr>
            <p:spPr bwMode="auto">
              <a:xfrm flipH="1" flipV="1">
                <a:off x="2708275" y="3025776"/>
                <a:ext cx="82550" cy="1587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86" name="Line 54">
                <a:extLst>
                  <a:ext uri="{FF2B5EF4-FFF2-40B4-BE49-F238E27FC236}">
                    <a16:creationId xmlns:a16="http://schemas.microsoft.com/office/drawing/2014/main" id="{2C5D272B-B83D-4F3A-84C6-9CEDFDC261E1}"/>
                  </a:ext>
                </a:extLst>
              </p:cNvPr>
              <p:cNvSpPr>
                <a:spLocks noChangeShapeType="1"/>
              </p:cNvSpPr>
              <p:nvPr/>
            </p:nvSpPr>
            <p:spPr bwMode="auto">
              <a:xfrm flipV="1">
                <a:off x="2365375" y="2708276"/>
                <a:ext cx="285750"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87" name="Line 55">
                <a:extLst>
                  <a:ext uri="{FF2B5EF4-FFF2-40B4-BE49-F238E27FC236}">
                    <a16:creationId xmlns:a16="http://schemas.microsoft.com/office/drawing/2014/main" id="{06BC7307-79B9-4A00-8C7D-706C29B54E45}"/>
                  </a:ext>
                </a:extLst>
              </p:cNvPr>
              <p:cNvSpPr>
                <a:spLocks noChangeShapeType="1"/>
              </p:cNvSpPr>
              <p:nvPr/>
            </p:nvSpPr>
            <p:spPr bwMode="auto">
              <a:xfrm flipH="1">
                <a:off x="2365375" y="2922588"/>
                <a:ext cx="28575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88" name="Line 56">
                <a:extLst>
                  <a:ext uri="{FF2B5EF4-FFF2-40B4-BE49-F238E27FC236}">
                    <a16:creationId xmlns:a16="http://schemas.microsoft.com/office/drawing/2014/main" id="{88792480-74B1-4D22-B95F-C6425C5A1723}"/>
                  </a:ext>
                </a:extLst>
              </p:cNvPr>
              <p:cNvSpPr>
                <a:spLocks noChangeShapeType="1"/>
              </p:cNvSpPr>
              <p:nvPr/>
            </p:nvSpPr>
            <p:spPr bwMode="auto">
              <a:xfrm>
                <a:off x="2651125" y="2708276"/>
                <a:ext cx="0"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89" name="Line 57">
                <a:extLst>
                  <a:ext uri="{FF2B5EF4-FFF2-40B4-BE49-F238E27FC236}">
                    <a16:creationId xmlns:a16="http://schemas.microsoft.com/office/drawing/2014/main" id="{FFADC71D-AE12-4516-8E33-1FCE19928AAF}"/>
                  </a:ext>
                </a:extLst>
              </p:cNvPr>
              <p:cNvSpPr>
                <a:spLocks noChangeShapeType="1"/>
              </p:cNvSpPr>
              <p:nvPr/>
            </p:nvSpPr>
            <p:spPr bwMode="auto">
              <a:xfrm flipH="1" flipV="1">
                <a:off x="2552700" y="2708276"/>
                <a:ext cx="101600"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90" name="Line 58">
                <a:extLst>
                  <a:ext uri="{FF2B5EF4-FFF2-40B4-BE49-F238E27FC236}">
                    <a16:creationId xmlns:a16="http://schemas.microsoft.com/office/drawing/2014/main" id="{4ECB5519-CA1B-4AE4-A98E-6A1ACA0B2E36}"/>
                  </a:ext>
                </a:extLst>
              </p:cNvPr>
              <p:cNvSpPr>
                <a:spLocks noChangeShapeType="1"/>
              </p:cNvSpPr>
              <p:nvPr/>
            </p:nvSpPr>
            <p:spPr bwMode="auto">
              <a:xfrm flipH="1" flipV="1">
                <a:off x="2576512" y="2762251"/>
                <a:ext cx="74613" cy="5873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91" name="Line 59">
                <a:extLst>
                  <a:ext uri="{FF2B5EF4-FFF2-40B4-BE49-F238E27FC236}">
                    <a16:creationId xmlns:a16="http://schemas.microsoft.com/office/drawing/2014/main" id="{1C303226-10F5-457D-9EA5-8130BE1022D0}"/>
                  </a:ext>
                </a:extLst>
              </p:cNvPr>
              <p:cNvSpPr>
                <a:spLocks noChangeShapeType="1"/>
              </p:cNvSpPr>
              <p:nvPr/>
            </p:nvSpPr>
            <p:spPr bwMode="auto">
              <a:xfrm flipV="1">
                <a:off x="2514600" y="2822576"/>
                <a:ext cx="136525" cy="1000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92" name="Line 60">
                <a:extLst>
                  <a:ext uri="{FF2B5EF4-FFF2-40B4-BE49-F238E27FC236}">
                    <a16:creationId xmlns:a16="http://schemas.microsoft.com/office/drawing/2014/main" id="{B2FC397E-25F9-464C-A822-DCC430B5C8D8}"/>
                  </a:ext>
                </a:extLst>
              </p:cNvPr>
              <p:cNvSpPr>
                <a:spLocks noChangeShapeType="1"/>
              </p:cNvSpPr>
              <p:nvPr/>
            </p:nvSpPr>
            <p:spPr bwMode="auto">
              <a:xfrm flipV="1">
                <a:off x="2868612" y="2552701"/>
                <a:ext cx="303213" cy="8096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93" name="Line 61">
                <a:extLst>
                  <a:ext uri="{FF2B5EF4-FFF2-40B4-BE49-F238E27FC236}">
                    <a16:creationId xmlns:a16="http://schemas.microsoft.com/office/drawing/2014/main" id="{75F04954-18E3-4CE1-A687-E001330263CC}"/>
                  </a:ext>
                </a:extLst>
              </p:cNvPr>
              <p:cNvSpPr>
                <a:spLocks noChangeShapeType="1"/>
              </p:cNvSpPr>
              <p:nvPr/>
            </p:nvSpPr>
            <p:spPr bwMode="auto">
              <a:xfrm flipH="1" flipV="1">
                <a:off x="3127375" y="2565401"/>
                <a:ext cx="61912" cy="13970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94" name="Line 62">
                <a:extLst>
                  <a:ext uri="{FF2B5EF4-FFF2-40B4-BE49-F238E27FC236}">
                    <a16:creationId xmlns:a16="http://schemas.microsoft.com/office/drawing/2014/main" id="{8ED3C044-37C2-4417-BD0D-A8FCF4054F45}"/>
                  </a:ext>
                </a:extLst>
              </p:cNvPr>
              <p:cNvSpPr>
                <a:spLocks noChangeShapeType="1"/>
              </p:cNvSpPr>
              <p:nvPr/>
            </p:nvSpPr>
            <p:spPr bwMode="auto">
              <a:xfrm flipV="1">
                <a:off x="3087687" y="2565401"/>
                <a:ext cx="39688" cy="14287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95" name="Line 63">
                <a:extLst>
                  <a:ext uri="{FF2B5EF4-FFF2-40B4-BE49-F238E27FC236}">
                    <a16:creationId xmlns:a16="http://schemas.microsoft.com/office/drawing/2014/main" id="{8810E3FA-10BA-4561-9D1E-EBC6E5BCC401}"/>
                  </a:ext>
                </a:extLst>
              </p:cNvPr>
              <p:cNvSpPr>
                <a:spLocks noChangeShapeType="1"/>
              </p:cNvSpPr>
              <p:nvPr/>
            </p:nvSpPr>
            <p:spPr bwMode="auto">
              <a:xfrm>
                <a:off x="3001962" y="2597151"/>
                <a:ext cx="85725" cy="1111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96" name="Line 64">
                <a:extLst>
                  <a:ext uri="{FF2B5EF4-FFF2-40B4-BE49-F238E27FC236}">
                    <a16:creationId xmlns:a16="http://schemas.microsoft.com/office/drawing/2014/main" id="{9472252D-D54D-40C1-9993-1D3EFA0E8EE6}"/>
                  </a:ext>
                </a:extLst>
              </p:cNvPr>
              <p:cNvSpPr>
                <a:spLocks noChangeShapeType="1"/>
              </p:cNvSpPr>
              <p:nvPr/>
            </p:nvSpPr>
            <p:spPr bwMode="auto">
              <a:xfrm flipV="1">
                <a:off x="2974975" y="2597151"/>
                <a:ext cx="26987" cy="1111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97" name="Line 65">
                <a:extLst>
                  <a:ext uri="{FF2B5EF4-FFF2-40B4-BE49-F238E27FC236}">
                    <a16:creationId xmlns:a16="http://schemas.microsoft.com/office/drawing/2014/main" id="{52788BC5-3F85-4F1A-B33E-1734821AA58B}"/>
                  </a:ext>
                </a:extLst>
              </p:cNvPr>
              <p:cNvSpPr>
                <a:spLocks noChangeShapeType="1"/>
              </p:cNvSpPr>
              <p:nvPr/>
            </p:nvSpPr>
            <p:spPr bwMode="auto">
              <a:xfrm flipV="1">
                <a:off x="2868612" y="2922588"/>
                <a:ext cx="214313" cy="1841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98" name="Line 66">
                <a:extLst>
                  <a:ext uri="{FF2B5EF4-FFF2-40B4-BE49-F238E27FC236}">
                    <a16:creationId xmlns:a16="http://schemas.microsoft.com/office/drawing/2014/main" id="{CAD388C2-4D9F-4B33-91B2-7BE66294B450}"/>
                  </a:ext>
                </a:extLst>
              </p:cNvPr>
              <p:cNvSpPr>
                <a:spLocks noChangeShapeType="1"/>
              </p:cNvSpPr>
              <p:nvPr/>
            </p:nvSpPr>
            <p:spPr bwMode="auto">
              <a:xfrm flipV="1">
                <a:off x="2951162" y="2922588"/>
                <a:ext cx="131763" cy="25241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99" name="Line 67">
                <a:extLst>
                  <a:ext uri="{FF2B5EF4-FFF2-40B4-BE49-F238E27FC236}">
                    <a16:creationId xmlns:a16="http://schemas.microsoft.com/office/drawing/2014/main" id="{E83AC4D2-74AE-4DB0-94D5-20F8442943C6}"/>
                  </a:ext>
                </a:extLst>
              </p:cNvPr>
              <p:cNvSpPr>
                <a:spLocks noChangeShapeType="1"/>
              </p:cNvSpPr>
              <p:nvPr/>
            </p:nvSpPr>
            <p:spPr bwMode="auto">
              <a:xfrm flipV="1">
                <a:off x="2947987" y="3025776"/>
                <a:ext cx="80963" cy="1587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00" name="Line 68">
                <a:extLst>
                  <a:ext uri="{FF2B5EF4-FFF2-40B4-BE49-F238E27FC236}">
                    <a16:creationId xmlns:a16="http://schemas.microsoft.com/office/drawing/2014/main" id="{C9880824-4531-449C-81A0-A2F5815C4F4B}"/>
                  </a:ext>
                </a:extLst>
              </p:cNvPr>
              <p:cNvSpPr>
                <a:spLocks noChangeShapeType="1"/>
              </p:cNvSpPr>
              <p:nvPr/>
            </p:nvSpPr>
            <p:spPr bwMode="auto">
              <a:xfrm flipH="1" flipV="1">
                <a:off x="3022600" y="2978151"/>
                <a:ext cx="6350" cy="476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01" name="Line 69">
                <a:extLst>
                  <a:ext uri="{FF2B5EF4-FFF2-40B4-BE49-F238E27FC236}">
                    <a16:creationId xmlns:a16="http://schemas.microsoft.com/office/drawing/2014/main" id="{FC4CEF0E-5647-482D-96B9-5DBCA0BFBCBD}"/>
                  </a:ext>
                </a:extLst>
              </p:cNvPr>
              <p:cNvSpPr>
                <a:spLocks noChangeShapeType="1"/>
              </p:cNvSpPr>
              <p:nvPr/>
            </p:nvSpPr>
            <p:spPr bwMode="auto">
              <a:xfrm>
                <a:off x="2868612" y="3175001"/>
                <a:ext cx="14288"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02" name="Line 70">
                <a:extLst>
                  <a:ext uri="{FF2B5EF4-FFF2-40B4-BE49-F238E27FC236}">
                    <a16:creationId xmlns:a16="http://schemas.microsoft.com/office/drawing/2014/main" id="{4F1A5E3B-A8C2-4342-BD62-3ED38D5DC2C0}"/>
                  </a:ext>
                </a:extLst>
              </p:cNvPr>
              <p:cNvSpPr>
                <a:spLocks noChangeShapeType="1"/>
              </p:cNvSpPr>
              <p:nvPr/>
            </p:nvSpPr>
            <p:spPr bwMode="auto">
              <a:xfrm>
                <a:off x="2859087" y="3175001"/>
                <a:ext cx="889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03" name="Line 71">
                <a:extLst>
                  <a:ext uri="{FF2B5EF4-FFF2-40B4-BE49-F238E27FC236}">
                    <a16:creationId xmlns:a16="http://schemas.microsoft.com/office/drawing/2014/main" id="{C3BBE92D-AE43-4EE9-A6F4-1EE65C131366}"/>
                  </a:ext>
                </a:extLst>
              </p:cNvPr>
              <p:cNvSpPr>
                <a:spLocks noChangeShapeType="1"/>
              </p:cNvSpPr>
              <p:nvPr/>
            </p:nvSpPr>
            <p:spPr bwMode="auto">
              <a:xfrm flipH="1">
                <a:off x="2859087" y="3175001"/>
                <a:ext cx="9525"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04" name="Line 72">
                <a:extLst>
                  <a:ext uri="{FF2B5EF4-FFF2-40B4-BE49-F238E27FC236}">
                    <a16:creationId xmlns:a16="http://schemas.microsoft.com/office/drawing/2014/main" id="{2602E476-E0F1-4776-BECF-65DB12AB6B39}"/>
                  </a:ext>
                </a:extLst>
              </p:cNvPr>
              <p:cNvSpPr>
                <a:spLocks noChangeShapeType="1"/>
              </p:cNvSpPr>
              <p:nvPr/>
            </p:nvSpPr>
            <p:spPr bwMode="auto">
              <a:xfrm>
                <a:off x="2868612" y="3175001"/>
                <a:ext cx="14288"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05" name="Line 73">
                <a:extLst>
                  <a:ext uri="{FF2B5EF4-FFF2-40B4-BE49-F238E27FC236}">
                    <a16:creationId xmlns:a16="http://schemas.microsoft.com/office/drawing/2014/main" id="{5D7019AF-C2E7-4384-BB09-88EF5F05458F}"/>
                  </a:ext>
                </a:extLst>
              </p:cNvPr>
              <p:cNvSpPr>
                <a:spLocks noChangeShapeType="1"/>
              </p:cNvSpPr>
              <p:nvPr/>
            </p:nvSpPr>
            <p:spPr bwMode="auto">
              <a:xfrm>
                <a:off x="2859087" y="3175001"/>
                <a:ext cx="889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06" name="Line 74">
                <a:extLst>
                  <a:ext uri="{FF2B5EF4-FFF2-40B4-BE49-F238E27FC236}">
                    <a16:creationId xmlns:a16="http://schemas.microsoft.com/office/drawing/2014/main" id="{E6515CBA-1E69-4BB3-A877-6E0E12C79C32}"/>
                  </a:ext>
                </a:extLst>
              </p:cNvPr>
              <p:cNvSpPr>
                <a:spLocks noChangeShapeType="1"/>
              </p:cNvSpPr>
              <p:nvPr/>
            </p:nvSpPr>
            <p:spPr bwMode="auto">
              <a:xfrm flipH="1">
                <a:off x="2859087" y="3175001"/>
                <a:ext cx="9525"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07" name="Line 75">
                <a:extLst>
                  <a:ext uri="{FF2B5EF4-FFF2-40B4-BE49-F238E27FC236}">
                    <a16:creationId xmlns:a16="http://schemas.microsoft.com/office/drawing/2014/main" id="{2DA4D379-780B-49DA-AED2-A7BE032BC819}"/>
                  </a:ext>
                </a:extLst>
              </p:cNvPr>
              <p:cNvSpPr>
                <a:spLocks noChangeShapeType="1"/>
              </p:cNvSpPr>
              <p:nvPr/>
            </p:nvSpPr>
            <p:spPr bwMode="auto">
              <a:xfrm flipH="1" flipV="1">
                <a:off x="2947987" y="3041651"/>
                <a:ext cx="30163" cy="650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08" name="Line 76">
                <a:extLst>
                  <a:ext uri="{FF2B5EF4-FFF2-40B4-BE49-F238E27FC236}">
                    <a16:creationId xmlns:a16="http://schemas.microsoft.com/office/drawing/2014/main" id="{665407F9-BC9B-47F5-BB7C-92063F8082C6}"/>
                  </a:ext>
                </a:extLst>
              </p:cNvPr>
              <p:cNvSpPr>
                <a:spLocks noChangeShapeType="1"/>
              </p:cNvSpPr>
              <p:nvPr/>
            </p:nvSpPr>
            <p:spPr bwMode="auto">
              <a:xfrm>
                <a:off x="2868612" y="3106738"/>
                <a:ext cx="109538"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09" name="Line 77">
                <a:extLst>
                  <a:ext uri="{FF2B5EF4-FFF2-40B4-BE49-F238E27FC236}">
                    <a16:creationId xmlns:a16="http://schemas.microsoft.com/office/drawing/2014/main" id="{D1479B77-7A53-4487-BF64-CF4DE987A156}"/>
                  </a:ext>
                </a:extLst>
              </p:cNvPr>
              <p:cNvSpPr>
                <a:spLocks noChangeShapeType="1"/>
              </p:cNvSpPr>
              <p:nvPr/>
            </p:nvSpPr>
            <p:spPr bwMode="auto">
              <a:xfrm flipV="1">
                <a:off x="3082925" y="2708276"/>
                <a:ext cx="106362"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10" name="Line 78">
                <a:extLst>
                  <a:ext uri="{FF2B5EF4-FFF2-40B4-BE49-F238E27FC236}">
                    <a16:creationId xmlns:a16="http://schemas.microsoft.com/office/drawing/2014/main" id="{E1B54C49-229E-4558-94A0-E51136D2FB88}"/>
                  </a:ext>
                </a:extLst>
              </p:cNvPr>
              <p:cNvSpPr>
                <a:spLocks noChangeShapeType="1"/>
              </p:cNvSpPr>
              <p:nvPr/>
            </p:nvSpPr>
            <p:spPr bwMode="auto">
              <a:xfrm flipV="1">
                <a:off x="3087687" y="2762251"/>
                <a:ext cx="71438" cy="5873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11" name="Line 79">
                <a:extLst>
                  <a:ext uri="{FF2B5EF4-FFF2-40B4-BE49-F238E27FC236}">
                    <a16:creationId xmlns:a16="http://schemas.microsoft.com/office/drawing/2014/main" id="{22175B07-4ACD-40A7-AF1D-BF8DD1EA6F72}"/>
                  </a:ext>
                </a:extLst>
              </p:cNvPr>
              <p:cNvSpPr>
                <a:spLocks noChangeShapeType="1"/>
              </p:cNvSpPr>
              <p:nvPr/>
            </p:nvSpPr>
            <p:spPr bwMode="auto">
              <a:xfrm flipH="1" flipV="1">
                <a:off x="3087687" y="2822576"/>
                <a:ext cx="134938" cy="1000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12" name="Line 80">
                <a:extLst>
                  <a:ext uri="{FF2B5EF4-FFF2-40B4-BE49-F238E27FC236}">
                    <a16:creationId xmlns:a16="http://schemas.microsoft.com/office/drawing/2014/main" id="{FCBF9846-3B4B-424E-BC6D-830992F8D764}"/>
                  </a:ext>
                </a:extLst>
              </p:cNvPr>
              <p:cNvSpPr>
                <a:spLocks noChangeShapeType="1"/>
              </p:cNvSpPr>
              <p:nvPr/>
            </p:nvSpPr>
            <p:spPr bwMode="auto">
              <a:xfrm>
                <a:off x="2868612" y="2708276"/>
                <a:ext cx="3175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13" name="Line 81">
                <a:extLst>
                  <a:ext uri="{FF2B5EF4-FFF2-40B4-BE49-F238E27FC236}">
                    <a16:creationId xmlns:a16="http://schemas.microsoft.com/office/drawing/2014/main" id="{AACDE997-6800-446A-9C18-DABC54069A73}"/>
                  </a:ext>
                </a:extLst>
              </p:cNvPr>
              <p:cNvSpPr>
                <a:spLocks noChangeShapeType="1"/>
              </p:cNvSpPr>
              <p:nvPr/>
            </p:nvSpPr>
            <p:spPr bwMode="auto">
              <a:xfrm flipH="1" flipV="1">
                <a:off x="3087687" y="2708276"/>
                <a:ext cx="285750"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14" name="Line 82">
                <a:extLst>
                  <a:ext uri="{FF2B5EF4-FFF2-40B4-BE49-F238E27FC236}">
                    <a16:creationId xmlns:a16="http://schemas.microsoft.com/office/drawing/2014/main" id="{1A5ACE07-E9F7-4A8C-B30B-A92C5376910B}"/>
                  </a:ext>
                </a:extLst>
              </p:cNvPr>
              <p:cNvSpPr>
                <a:spLocks noChangeShapeType="1"/>
              </p:cNvSpPr>
              <p:nvPr/>
            </p:nvSpPr>
            <p:spPr bwMode="auto">
              <a:xfrm>
                <a:off x="3087687" y="2922588"/>
                <a:ext cx="28575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15" name="Line 83">
                <a:extLst>
                  <a:ext uri="{FF2B5EF4-FFF2-40B4-BE49-F238E27FC236}">
                    <a16:creationId xmlns:a16="http://schemas.microsoft.com/office/drawing/2014/main" id="{E304C8C6-285F-4B25-A811-1D18B73382BA}"/>
                  </a:ext>
                </a:extLst>
              </p:cNvPr>
              <p:cNvSpPr>
                <a:spLocks noChangeShapeType="1"/>
              </p:cNvSpPr>
              <p:nvPr/>
            </p:nvSpPr>
            <p:spPr bwMode="auto">
              <a:xfrm>
                <a:off x="3082925" y="2922588"/>
                <a:ext cx="290512"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16" name="Line 84">
                <a:extLst>
                  <a:ext uri="{FF2B5EF4-FFF2-40B4-BE49-F238E27FC236}">
                    <a16:creationId xmlns:a16="http://schemas.microsoft.com/office/drawing/2014/main" id="{A67DA28F-27F8-427E-AC06-F161EEB2D6A6}"/>
                  </a:ext>
                </a:extLst>
              </p:cNvPr>
              <p:cNvSpPr>
                <a:spLocks noChangeShapeType="1"/>
              </p:cNvSpPr>
              <p:nvPr/>
            </p:nvSpPr>
            <p:spPr bwMode="auto">
              <a:xfrm>
                <a:off x="3087687" y="2708276"/>
                <a:ext cx="0"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17" name="Line 85">
                <a:extLst>
                  <a:ext uri="{FF2B5EF4-FFF2-40B4-BE49-F238E27FC236}">
                    <a16:creationId xmlns:a16="http://schemas.microsoft.com/office/drawing/2014/main" id="{54450AF7-F664-4E5B-BD76-87A6805FC55E}"/>
                  </a:ext>
                </a:extLst>
              </p:cNvPr>
              <p:cNvSpPr>
                <a:spLocks noChangeShapeType="1"/>
              </p:cNvSpPr>
              <p:nvPr/>
            </p:nvSpPr>
            <p:spPr bwMode="auto">
              <a:xfrm>
                <a:off x="2868612" y="2636838"/>
                <a:ext cx="106363" cy="7143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18" name="Line 86">
                <a:extLst>
                  <a:ext uri="{FF2B5EF4-FFF2-40B4-BE49-F238E27FC236}">
                    <a16:creationId xmlns:a16="http://schemas.microsoft.com/office/drawing/2014/main" id="{BDA693ED-6C87-4ABE-9CE4-DD0DF6590225}"/>
                  </a:ext>
                </a:extLst>
              </p:cNvPr>
              <p:cNvSpPr>
                <a:spLocks noChangeShapeType="1"/>
              </p:cNvSpPr>
              <p:nvPr/>
            </p:nvSpPr>
            <p:spPr bwMode="auto">
              <a:xfrm>
                <a:off x="2868612" y="2922588"/>
                <a:ext cx="214313"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19" name="Line 87">
                <a:extLst>
                  <a:ext uri="{FF2B5EF4-FFF2-40B4-BE49-F238E27FC236}">
                    <a16:creationId xmlns:a16="http://schemas.microsoft.com/office/drawing/2014/main" id="{70CC1491-AA05-479D-A91D-8246B51AAFAD}"/>
                  </a:ext>
                </a:extLst>
              </p:cNvPr>
              <p:cNvSpPr>
                <a:spLocks noChangeShapeType="1"/>
              </p:cNvSpPr>
              <p:nvPr/>
            </p:nvSpPr>
            <p:spPr bwMode="auto">
              <a:xfrm>
                <a:off x="3087687" y="2733676"/>
                <a:ext cx="0" cy="7620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20" name="Line 88">
                <a:extLst>
                  <a:ext uri="{FF2B5EF4-FFF2-40B4-BE49-F238E27FC236}">
                    <a16:creationId xmlns:a16="http://schemas.microsoft.com/office/drawing/2014/main" id="{4DD47BB7-0011-40E7-8E49-42DDF4FEFADC}"/>
                  </a:ext>
                </a:extLst>
              </p:cNvPr>
              <p:cNvSpPr>
                <a:spLocks noChangeShapeType="1"/>
              </p:cNvSpPr>
              <p:nvPr/>
            </p:nvSpPr>
            <p:spPr bwMode="auto">
              <a:xfrm>
                <a:off x="3373437" y="2922588"/>
                <a:ext cx="0" cy="1793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21" name="Line 89">
                <a:extLst>
                  <a:ext uri="{FF2B5EF4-FFF2-40B4-BE49-F238E27FC236}">
                    <a16:creationId xmlns:a16="http://schemas.microsoft.com/office/drawing/2014/main" id="{8A67CA5D-071D-48BF-98B0-B281466F7CEE}"/>
                  </a:ext>
                </a:extLst>
              </p:cNvPr>
              <p:cNvSpPr>
                <a:spLocks noChangeShapeType="1"/>
              </p:cNvSpPr>
              <p:nvPr/>
            </p:nvSpPr>
            <p:spPr bwMode="auto">
              <a:xfrm>
                <a:off x="2868612" y="2708276"/>
                <a:ext cx="0"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22" name="Line 90">
                <a:extLst>
                  <a:ext uri="{FF2B5EF4-FFF2-40B4-BE49-F238E27FC236}">
                    <a16:creationId xmlns:a16="http://schemas.microsoft.com/office/drawing/2014/main" id="{19660FAB-7D50-4326-B2A6-15835E10A0DD}"/>
                  </a:ext>
                </a:extLst>
              </p:cNvPr>
              <p:cNvSpPr>
                <a:spLocks noChangeShapeType="1"/>
              </p:cNvSpPr>
              <p:nvPr/>
            </p:nvSpPr>
            <p:spPr bwMode="auto">
              <a:xfrm>
                <a:off x="2365375" y="2922588"/>
                <a:ext cx="0" cy="1793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223" name="未知">
                <a:extLst>
                  <a:ext uri="{FF2B5EF4-FFF2-40B4-BE49-F238E27FC236}">
                    <a16:creationId xmlns:a16="http://schemas.microsoft.com/office/drawing/2014/main" id="{C3CBFC2B-C97E-4303-80AD-78E9A6383B4F}"/>
                  </a:ext>
                </a:extLst>
              </p:cNvPr>
              <p:cNvSpPr>
                <a:spLocks noEditPoints="1"/>
              </p:cNvSpPr>
              <p:nvPr/>
            </p:nvSpPr>
            <p:spPr bwMode="auto">
              <a:xfrm>
                <a:off x="2609850" y="2563813"/>
                <a:ext cx="603250" cy="371475"/>
              </a:xfrm>
              <a:custGeom>
                <a:avLst/>
                <a:gdLst>
                  <a:gd name="T0" fmla="*/ 2147483647 w 653"/>
                  <a:gd name="T1" fmla="*/ 2147483647 h 525"/>
                  <a:gd name="T2" fmla="*/ 0 w 653"/>
                  <a:gd name="T3" fmla="*/ 0 h 525"/>
                  <a:gd name="T4" fmla="*/ 2147483647 w 653"/>
                  <a:gd name="T5" fmla="*/ 2147483647 h 525"/>
                  <a:gd name="T6" fmla="*/ 2147483647 w 653"/>
                  <a:gd name="T7" fmla="*/ 2147483647 h 525"/>
                  <a:gd name="T8" fmla="*/ 2147483647 w 653"/>
                  <a:gd name="T9" fmla="*/ 2147483647 h 525"/>
                  <a:gd name="T10" fmla="*/ 2147483647 w 653"/>
                  <a:gd name="T11" fmla="*/ 2147483647 h 525"/>
                  <a:gd name="T12" fmla="*/ 2147483647 w 653"/>
                  <a:gd name="T13" fmla="*/ 2147483647 h 525"/>
                  <a:gd name="T14" fmla="*/ 2147483647 w 653"/>
                  <a:gd name="T15" fmla="*/ 2147483647 h 525"/>
                  <a:gd name="T16" fmla="*/ 2147483647 w 653"/>
                  <a:gd name="T17" fmla="*/ 2147483647 h 525"/>
                  <a:gd name="T18" fmla="*/ 2147483647 w 653"/>
                  <a:gd name="T19" fmla="*/ 2147483647 h 525"/>
                  <a:gd name="T20" fmla="*/ 2147483647 w 653"/>
                  <a:gd name="T21" fmla="*/ 2147483647 h 525"/>
                  <a:gd name="T22" fmla="*/ 2147483647 w 653"/>
                  <a:gd name="T23" fmla="*/ 2147483647 h 525"/>
                  <a:gd name="T24" fmla="*/ 2147483647 w 653"/>
                  <a:gd name="T25" fmla="*/ 2147483647 h 525"/>
                  <a:gd name="T26" fmla="*/ 2147483647 w 653"/>
                  <a:gd name="T27" fmla="*/ 2147483647 h 525"/>
                  <a:gd name="T28" fmla="*/ 2147483647 w 653"/>
                  <a:gd name="T29" fmla="*/ 2147483647 h 525"/>
                  <a:gd name="T30" fmla="*/ 2147483647 w 653"/>
                  <a:gd name="T31" fmla="*/ 2147483647 h 525"/>
                  <a:gd name="T32" fmla="*/ 2147483647 w 653"/>
                  <a:gd name="T33" fmla="*/ 2147483647 h 525"/>
                  <a:gd name="T34" fmla="*/ 2147483647 w 653"/>
                  <a:gd name="T35" fmla="*/ 2147483647 h 525"/>
                  <a:gd name="T36" fmla="*/ 2147483647 w 653"/>
                  <a:gd name="T37" fmla="*/ 2147483647 h 525"/>
                  <a:gd name="T38" fmla="*/ 2147483647 w 653"/>
                  <a:gd name="T39" fmla="*/ 2147483647 h 525"/>
                  <a:gd name="T40" fmla="*/ 2147483647 w 653"/>
                  <a:gd name="T41" fmla="*/ 2147483647 h 525"/>
                  <a:gd name="T42" fmla="*/ 2147483647 w 653"/>
                  <a:gd name="T43" fmla="*/ 2147483647 h 525"/>
                  <a:gd name="T44" fmla="*/ 2147483647 w 653"/>
                  <a:gd name="T45" fmla="*/ 2147483647 h 525"/>
                  <a:gd name="T46" fmla="*/ 2147483647 w 653"/>
                  <a:gd name="T47" fmla="*/ 2147483647 h 525"/>
                  <a:gd name="T48" fmla="*/ 2147483647 w 653"/>
                  <a:gd name="T49" fmla="*/ 2147483647 h 525"/>
                  <a:gd name="T50" fmla="*/ 2147483647 w 653"/>
                  <a:gd name="T51" fmla="*/ 2147483647 h 525"/>
                  <a:gd name="T52" fmla="*/ 2147483647 w 653"/>
                  <a:gd name="T53" fmla="*/ 2147483647 h 525"/>
                  <a:gd name="T54" fmla="*/ 2147483647 w 653"/>
                  <a:gd name="T55" fmla="*/ 2147483647 h 525"/>
                  <a:gd name="T56" fmla="*/ 2147483647 w 653"/>
                  <a:gd name="T57" fmla="*/ 2147483647 h 525"/>
                  <a:gd name="T58" fmla="*/ 2147483647 w 653"/>
                  <a:gd name="T59" fmla="*/ 2147483647 h 525"/>
                  <a:gd name="T60" fmla="*/ 2147483647 w 653"/>
                  <a:gd name="T61" fmla="*/ 2147483647 h 525"/>
                  <a:gd name="T62" fmla="*/ 2147483647 w 653"/>
                  <a:gd name="T63" fmla="*/ 2147483647 h 525"/>
                  <a:gd name="T64" fmla="*/ 2147483647 w 653"/>
                  <a:gd name="T65" fmla="*/ 2147483647 h 525"/>
                  <a:gd name="T66" fmla="*/ 2147483647 w 653"/>
                  <a:gd name="T67" fmla="*/ 2147483647 h 525"/>
                  <a:gd name="T68" fmla="*/ 2147483647 w 653"/>
                  <a:gd name="T69" fmla="*/ 2147483647 h 525"/>
                  <a:gd name="T70" fmla="*/ 2147483647 w 653"/>
                  <a:gd name="T71" fmla="*/ 2147483647 h 525"/>
                  <a:gd name="T72" fmla="*/ 2147483647 w 653"/>
                  <a:gd name="T73" fmla="*/ 2147483647 h 525"/>
                  <a:gd name="T74" fmla="*/ 2147483647 w 653"/>
                  <a:gd name="T75" fmla="*/ 2147483647 h 525"/>
                  <a:gd name="T76" fmla="*/ 2147483647 w 653"/>
                  <a:gd name="T77" fmla="*/ 2147483647 h 525"/>
                  <a:gd name="T78" fmla="*/ 2147483647 w 653"/>
                  <a:gd name="T79" fmla="*/ 2147483647 h 525"/>
                  <a:gd name="T80" fmla="*/ 2147483647 w 653"/>
                  <a:gd name="T81" fmla="*/ 2147483647 h 525"/>
                  <a:gd name="T82" fmla="*/ 2147483647 w 653"/>
                  <a:gd name="T83" fmla="*/ 2147483647 h 525"/>
                  <a:gd name="T84" fmla="*/ 2147483647 w 653"/>
                  <a:gd name="T85" fmla="*/ 2147483647 h 525"/>
                  <a:gd name="T86" fmla="*/ 2147483647 w 653"/>
                  <a:gd name="T87" fmla="*/ 2147483647 h 525"/>
                  <a:gd name="T88" fmla="*/ 2147483647 w 653"/>
                  <a:gd name="T89" fmla="*/ 2147483647 h 525"/>
                  <a:gd name="T90" fmla="*/ 2147483647 w 653"/>
                  <a:gd name="T91" fmla="*/ 2147483647 h 525"/>
                  <a:gd name="T92" fmla="*/ 2147483647 w 653"/>
                  <a:gd name="T93" fmla="*/ 2147483647 h 525"/>
                  <a:gd name="T94" fmla="*/ 2147483647 w 653"/>
                  <a:gd name="T95" fmla="*/ 2147483647 h 525"/>
                  <a:gd name="T96" fmla="*/ 2147483647 w 653"/>
                  <a:gd name="T97" fmla="*/ 2147483647 h 525"/>
                  <a:gd name="T98" fmla="*/ 2147483647 w 653"/>
                  <a:gd name="T99" fmla="*/ 2147483647 h 525"/>
                  <a:gd name="T100" fmla="*/ 2147483647 w 653"/>
                  <a:gd name="T101" fmla="*/ 2147483647 h 525"/>
                  <a:gd name="T102" fmla="*/ 2147483647 w 653"/>
                  <a:gd name="T103" fmla="*/ 2147483647 h 525"/>
                  <a:gd name="T104" fmla="*/ 2147483647 w 653"/>
                  <a:gd name="T105" fmla="*/ 2147483647 h 525"/>
                  <a:gd name="T106" fmla="*/ 2147483647 w 653"/>
                  <a:gd name="T107" fmla="*/ 2147483647 h 525"/>
                  <a:gd name="T108" fmla="*/ 2147483647 w 653"/>
                  <a:gd name="T109" fmla="*/ 2147483647 h 525"/>
                  <a:gd name="T110" fmla="*/ 2147483647 w 653"/>
                  <a:gd name="T111" fmla="*/ 2147483647 h 525"/>
                  <a:gd name="T112" fmla="*/ 2147483647 w 653"/>
                  <a:gd name="T113" fmla="*/ 2147483647 h 525"/>
                  <a:gd name="T114" fmla="*/ 2147483647 w 653"/>
                  <a:gd name="T115" fmla="*/ 2147483647 h 525"/>
                  <a:gd name="T116" fmla="*/ 2147483647 w 653"/>
                  <a:gd name="T117" fmla="*/ 2147483647 h 525"/>
                  <a:gd name="T118" fmla="*/ 2147483647 w 653"/>
                  <a:gd name="T119" fmla="*/ 2147483647 h 525"/>
                  <a:gd name="T120" fmla="*/ 2147483647 w 653"/>
                  <a:gd name="T121" fmla="*/ 2147483647 h 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53"/>
                  <a:gd name="T184" fmla="*/ 0 h 525"/>
                  <a:gd name="T185" fmla="*/ 653 w 653"/>
                  <a:gd name="T186" fmla="*/ 525 h 5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53" h="525">
                    <a:moveTo>
                      <a:pt x="3" y="0"/>
                    </a:moveTo>
                    <a:lnTo>
                      <a:pt x="21" y="23"/>
                    </a:lnTo>
                    <a:lnTo>
                      <a:pt x="21" y="24"/>
                    </a:lnTo>
                    <a:lnTo>
                      <a:pt x="18" y="24"/>
                    </a:lnTo>
                    <a:lnTo>
                      <a:pt x="0" y="4"/>
                    </a:lnTo>
                    <a:lnTo>
                      <a:pt x="0" y="0"/>
                    </a:lnTo>
                    <a:lnTo>
                      <a:pt x="3" y="0"/>
                    </a:lnTo>
                    <a:close/>
                    <a:moveTo>
                      <a:pt x="35" y="37"/>
                    </a:moveTo>
                    <a:lnTo>
                      <a:pt x="52" y="56"/>
                    </a:lnTo>
                    <a:lnTo>
                      <a:pt x="55" y="59"/>
                    </a:lnTo>
                    <a:lnTo>
                      <a:pt x="55" y="62"/>
                    </a:lnTo>
                    <a:lnTo>
                      <a:pt x="52" y="62"/>
                    </a:lnTo>
                    <a:lnTo>
                      <a:pt x="49" y="59"/>
                    </a:lnTo>
                    <a:lnTo>
                      <a:pt x="32" y="40"/>
                    </a:lnTo>
                    <a:lnTo>
                      <a:pt x="32" y="37"/>
                    </a:lnTo>
                    <a:lnTo>
                      <a:pt x="35" y="37"/>
                    </a:lnTo>
                    <a:close/>
                    <a:moveTo>
                      <a:pt x="69" y="73"/>
                    </a:moveTo>
                    <a:lnTo>
                      <a:pt x="89" y="95"/>
                    </a:lnTo>
                    <a:lnTo>
                      <a:pt x="89" y="98"/>
                    </a:lnTo>
                    <a:lnTo>
                      <a:pt x="86" y="98"/>
                    </a:lnTo>
                    <a:lnTo>
                      <a:pt x="66" y="76"/>
                    </a:lnTo>
                    <a:lnTo>
                      <a:pt x="66" y="73"/>
                    </a:lnTo>
                    <a:lnTo>
                      <a:pt x="69" y="73"/>
                    </a:lnTo>
                    <a:close/>
                    <a:moveTo>
                      <a:pt x="103" y="109"/>
                    </a:moveTo>
                    <a:lnTo>
                      <a:pt x="103" y="109"/>
                    </a:lnTo>
                    <a:lnTo>
                      <a:pt x="122" y="130"/>
                    </a:lnTo>
                    <a:lnTo>
                      <a:pt x="122" y="133"/>
                    </a:lnTo>
                    <a:lnTo>
                      <a:pt x="119" y="133"/>
                    </a:lnTo>
                    <a:lnTo>
                      <a:pt x="99" y="113"/>
                    </a:lnTo>
                    <a:lnTo>
                      <a:pt x="99" y="109"/>
                    </a:lnTo>
                    <a:lnTo>
                      <a:pt x="103" y="109"/>
                    </a:lnTo>
                    <a:close/>
                    <a:moveTo>
                      <a:pt x="136" y="146"/>
                    </a:moveTo>
                    <a:lnTo>
                      <a:pt x="153" y="162"/>
                    </a:lnTo>
                    <a:lnTo>
                      <a:pt x="156" y="166"/>
                    </a:lnTo>
                    <a:lnTo>
                      <a:pt x="158" y="168"/>
                    </a:lnTo>
                    <a:lnTo>
                      <a:pt x="156" y="170"/>
                    </a:lnTo>
                    <a:lnTo>
                      <a:pt x="153" y="170"/>
                    </a:lnTo>
                    <a:lnTo>
                      <a:pt x="150" y="165"/>
                    </a:lnTo>
                    <a:lnTo>
                      <a:pt x="133" y="149"/>
                    </a:lnTo>
                    <a:lnTo>
                      <a:pt x="133" y="146"/>
                    </a:lnTo>
                    <a:lnTo>
                      <a:pt x="136" y="146"/>
                    </a:lnTo>
                    <a:close/>
                    <a:moveTo>
                      <a:pt x="171" y="181"/>
                    </a:moveTo>
                    <a:lnTo>
                      <a:pt x="177" y="187"/>
                    </a:lnTo>
                    <a:lnTo>
                      <a:pt x="191" y="201"/>
                    </a:lnTo>
                    <a:lnTo>
                      <a:pt x="193" y="203"/>
                    </a:lnTo>
                    <a:lnTo>
                      <a:pt x="191" y="204"/>
                    </a:lnTo>
                    <a:lnTo>
                      <a:pt x="188" y="204"/>
                    </a:lnTo>
                    <a:lnTo>
                      <a:pt x="174" y="190"/>
                    </a:lnTo>
                    <a:lnTo>
                      <a:pt x="168" y="184"/>
                    </a:lnTo>
                    <a:lnTo>
                      <a:pt x="168" y="181"/>
                    </a:lnTo>
                    <a:lnTo>
                      <a:pt x="171" y="181"/>
                    </a:lnTo>
                    <a:close/>
                    <a:moveTo>
                      <a:pt x="207" y="215"/>
                    </a:moveTo>
                    <a:lnTo>
                      <a:pt x="226" y="234"/>
                    </a:lnTo>
                    <a:lnTo>
                      <a:pt x="226" y="238"/>
                    </a:lnTo>
                    <a:lnTo>
                      <a:pt x="223" y="238"/>
                    </a:lnTo>
                    <a:lnTo>
                      <a:pt x="203" y="219"/>
                    </a:lnTo>
                    <a:lnTo>
                      <a:pt x="203" y="215"/>
                    </a:lnTo>
                    <a:lnTo>
                      <a:pt x="207" y="215"/>
                    </a:lnTo>
                    <a:close/>
                    <a:moveTo>
                      <a:pt x="242" y="249"/>
                    </a:moveTo>
                    <a:lnTo>
                      <a:pt x="251" y="258"/>
                    </a:lnTo>
                    <a:lnTo>
                      <a:pt x="263" y="269"/>
                    </a:lnTo>
                    <a:lnTo>
                      <a:pt x="263" y="272"/>
                    </a:lnTo>
                    <a:lnTo>
                      <a:pt x="260" y="272"/>
                    </a:lnTo>
                    <a:lnTo>
                      <a:pt x="248" y="261"/>
                    </a:lnTo>
                    <a:lnTo>
                      <a:pt x="239" y="252"/>
                    </a:lnTo>
                    <a:lnTo>
                      <a:pt x="239" y="249"/>
                    </a:lnTo>
                    <a:lnTo>
                      <a:pt x="242" y="249"/>
                    </a:lnTo>
                    <a:close/>
                    <a:moveTo>
                      <a:pt x="278" y="282"/>
                    </a:moveTo>
                    <a:lnTo>
                      <a:pt x="298" y="301"/>
                    </a:lnTo>
                    <a:lnTo>
                      <a:pt x="298" y="302"/>
                    </a:lnTo>
                    <a:lnTo>
                      <a:pt x="300" y="304"/>
                    </a:lnTo>
                    <a:lnTo>
                      <a:pt x="297" y="306"/>
                    </a:lnTo>
                    <a:lnTo>
                      <a:pt x="297" y="304"/>
                    </a:lnTo>
                    <a:lnTo>
                      <a:pt x="275" y="285"/>
                    </a:lnTo>
                    <a:lnTo>
                      <a:pt x="275" y="283"/>
                    </a:lnTo>
                    <a:lnTo>
                      <a:pt x="278" y="282"/>
                    </a:lnTo>
                    <a:close/>
                    <a:moveTo>
                      <a:pt x="315" y="315"/>
                    </a:moveTo>
                    <a:lnTo>
                      <a:pt x="323" y="321"/>
                    </a:lnTo>
                    <a:lnTo>
                      <a:pt x="337" y="334"/>
                    </a:lnTo>
                    <a:lnTo>
                      <a:pt x="337" y="337"/>
                    </a:lnTo>
                    <a:lnTo>
                      <a:pt x="334" y="337"/>
                    </a:lnTo>
                    <a:lnTo>
                      <a:pt x="320" y="326"/>
                    </a:lnTo>
                    <a:lnTo>
                      <a:pt x="312" y="318"/>
                    </a:lnTo>
                    <a:lnTo>
                      <a:pt x="312" y="315"/>
                    </a:lnTo>
                    <a:lnTo>
                      <a:pt x="315" y="315"/>
                    </a:lnTo>
                    <a:close/>
                    <a:moveTo>
                      <a:pt x="352" y="347"/>
                    </a:moveTo>
                    <a:lnTo>
                      <a:pt x="369" y="361"/>
                    </a:lnTo>
                    <a:lnTo>
                      <a:pt x="373" y="366"/>
                    </a:lnTo>
                    <a:lnTo>
                      <a:pt x="375" y="369"/>
                    </a:lnTo>
                    <a:lnTo>
                      <a:pt x="372" y="369"/>
                    </a:lnTo>
                    <a:lnTo>
                      <a:pt x="366" y="364"/>
                    </a:lnTo>
                    <a:lnTo>
                      <a:pt x="349" y="350"/>
                    </a:lnTo>
                    <a:lnTo>
                      <a:pt x="349" y="348"/>
                    </a:lnTo>
                    <a:lnTo>
                      <a:pt x="352" y="347"/>
                    </a:lnTo>
                    <a:close/>
                    <a:moveTo>
                      <a:pt x="390" y="378"/>
                    </a:moveTo>
                    <a:lnTo>
                      <a:pt x="390" y="380"/>
                    </a:lnTo>
                    <a:lnTo>
                      <a:pt x="412" y="396"/>
                    </a:lnTo>
                    <a:lnTo>
                      <a:pt x="413" y="399"/>
                    </a:lnTo>
                    <a:lnTo>
                      <a:pt x="410" y="399"/>
                    </a:lnTo>
                    <a:lnTo>
                      <a:pt x="389" y="383"/>
                    </a:lnTo>
                    <a:lnTo>
                      <a:pt x="387" y="382"/>
                    </a:lnTo>
                    <a:lnTo>
                      <a:pt x="387" y="378"/>
                    </a:lnTo>
                    <a:lnTo>
                      <a:pt x="390" y="378"/>
                    </a:lnTo>
                    <a:close/>
                    <a:moveTo>
                      <a:pt x="428" y="408"/>
                    </a:moveTo>
                    <a:lnTo>
                      <a:pt x="433" y="413"/>
                    </a:lnTo>
                    <a:lnTo>
                      <a:pt x="451" y="426"/>
                    </a:lnTo>
                    <a:lnTo>
                      <a:pt x="451" y="429"/>
                    </a:lnTo>
                    <a:lnTo>
                      <a:pt x="450" y="429"/>
                    </a:lnTo>
                    <a:lnTo>
                      <a:pt x="431" y="416"/>
                    </a:lnTo>
                    <a:lnTo>
                      <a:pt x="425" y="412"/>
                    </a:lnTo>
                    <a:lnTo>
                      <a:pt x="425" y="408"/>
                    </a:lnTo>
                    <a:lnTo>
                      <a:pt x="428" y="408"/>
                    </a:lnTo>
                    <a:close/>
                    <a:moveTo>
                      <a:pt x="468" y="437"/>
                    </a:moveTo>
                    <a:lnTo>
                      <a:pt x="474" y="442"/>
                    </a:lnTo>
                    <a:lnTo>
                      <a:pt x="491" y="454"/>
                    </a:lnTo>
                    <a:lnTo>
                      <a:pt x="493" y="456"/>
                    </a:lnTo>
                    <a:lnTo>
                      <a:pt x="490" y="457"/>
                    </a:lnTo>
                    <a:lnTo>
                      <a:pt x="471" y="445"/>
                    </a:lnTo>
                    <a:lnTo>
                      <a:pt x="465" y="442"/>
                    </a:lnTo>
                    <a:lnTo>
                      <a:pt x="465" y="438"/>
                    </a:lnTo>
                    <a:lnTo>
                      <a:pt x="468" y="437"/>
                    </a:lnTo>
                    <a:close/>
                    <a:moveTo>
                      <a:pt x="508" y="465"/>
                    </a:moveTo>
                    <a:lnTo>
                      <a:pt x="513" y="467"/>
                    </a:lnTo>
                    <a:lnTo>
                      <a:pt x="531" y="478"/>
                    </a:lnTo>
                    <a:lnTo>
                      <a:pt x="532" y="480"/>
                    </a:lnTo>
                    <a:lnTo>
                      <a:pt x="534" y="483"/>
                    </a:lnTo>
                    <a:lnTo>
                      <a:pt x="531" y="483"/>
                    </a:lnTo>
                    <a:lnTo>
                      <a:pt x="528" y="481"/>
                    </a:lnTo>
                    <a:lnTo>
                      <a:pt x="509" y="470"/>
                    </a:lnTo>
                    <a:lnTo>
                      <a:pt x="506" y="469"/>
                    </a:lnTo>
                    <a:lnTo>
                      <a:pt x="505" y="467"/>
                    </a:lnTo>
                    <a:lnTo>
                      <a:pt x="506" y="465"/>
                    </a:lnTo>
                    <a:lnTo>
                      <a:pt x="508" y="465"/>
                    </a:lnTo>
                    <a:close/>
                    <a:moveTo>
                      <a:pt x="551" y="489"/>
                    </a:moveTo>
                    <a:lnTo>
                      <a:pt x="563" y="497"/>
                    </a:lnTo>
                    <a:lnTo>
                      <a:pt x="577" y="502"/>
                    </a:lnTo>
                    <a:lnTo>
                      <a:pt x="577" y="505"/>
                    </a:lnTo>
                    <a:lnTo>
                      <a:pt x="574" y="506"/>
                    </a:lnTo>
                    <a:lnTo>
                      <a:pt x="561" y="500"/>
                    </a:lnTo>
                    <a:lnTo>
                      <a:pt x="549" y="494"/>
                    </a:lnTo>
                    <a:lnTo>
                      <a:pt x="548" y="491"/>
                    </a:lnTo>
                    <a:lnTo>
                      <a:pt x="551" y="489"/>
                    </a:lnTo>
                    <a:close/>
                    <a:moveTo>
                      <a:pt x="595" y="510"/>
                    </a:moveTo>
                    <a:lnTo>
                      <a:pt x="607" y="514"/>
                    </a:lnTo>
                    <a:lnTo>
                      <a:pt x="620" y="518"/>
                    </a:lnTo>
                    <a:lnTo>
                      <a:pt x="621" y="519"/>
                    </a:lnTo>
                    <a:lnTo>
                      <a:pt x="623" y="521"/>
                    </a:lnTo>
                    <a:lnTo>
                      <a:pt x="621" y="522"/>
                    </a:lnTo>
                    <a:lnTo>
                      <a:pt x="620" y="522"/>
                    </a:lnTo>
                    <a:lnTo>
                      <a:pt x="606" y="519"/>
                    </a:lnTo>
                    <a:lnTo>
                      <a:pt x="594" y="514"/>
                    </a:lnTo>
                    <a:lnTo>
                      <a:pt x="592" y="511"/>
                    </a:lnTo>
                    <a:lnTo>
                      <a:pt x="595" y="510"/>
                    </a:lnTo>
                    <a:close/>
                    <a:moveTo>
                      <a:pt x="641" y="521"/>
                    </a:moveTo>
                    <a:lnTo>
                      <a:pt x="643" y="521"/>
                    </a:lnTo>
                    <a:lnTo>
                      <a:pt x="652" y="521"/>
                    </a:lnTo>
                    <a:lnTo>
                      <a:pt x="653" y="522"/>
                    </a:lnTo>
                    <a:lnTo>
                      <a:pt x="652" y="525"/>
                    </a:lnTo>
                    <a:lnTo>
                      <a:pt x="643" y="525"/>
                    </a:lnTo>
                    <a:lnTo>
                      <a:pt x="641" y="525"/>
                    </a:lnTo>
                    <a:lnTo>
                      <a:pt x="639" y="525"/>
                    </a:lnTo>
                    <a:lnTo>
                      <a:pt x="639" y="524"/>
                    </a:lnTo>
                    <a:lnTo>
                      <a:pt x="641" y="521"/>
                    </a:lnTo>
                    <a:close/>
                  </a:path>
                </a:pathLst>
              </a:custGeom>
              <a:solidFill>
                <a:srgbClr val="000000"/>
              </a:solidFill>
              <a:ln w="1270">
                <a:solidFill>
                  <a:schemeClr val="bg2">
                    <a:lumMod val="50000"/>
                  </a:schemeClr>
                </a:solidFill>
                <a:round/>
                <a:headEnd/>
                <a:tailEnd/>
              </a:ln>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pic>
            <p:nvPicPr>
              <p:cNvPr id="224" name="图片 813">
                <a:extLst>
                  <a:ext uri="{FF2B5EF4-FFF2-40B4-BE49-F238E27FC236}">
                    <a16:creationId xmlns:a16="http://schemas.microsoft.com/office/drawing/2014/main" id="{E452FB92-5166-4E1F-86E7-D081FE76CD5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9950" y="3878263"/>
                <a:ext cx="1714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图片 814">
                <a:extLst>
                  <a:ext uri="{FF2B5EF4-FFF2-40B4-BE49-F238E27FC236}">
                    <a16:creationId xmlns:a16="http://schemas.microsoft.com/office/drawing/2014/main" id="{32F89583-583D-4881-AEC7-CD19794F868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8050" y="2984500"/>
                <a:ext cx="169863"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图片 815">
                <a:extLst>
                  <a:ext uri="{FF2B5EF4-FFF2-40B4-BE49-F238E27FC236}">
                    <a16:creationId xmlns:a16="http://schemas.microsoft.com/office/drawing/2014/main" id="{8D3D0FBF-93DD-4438-B378-A34D4499A0E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3625" y="2487613"/>
                <a:ext cx="1698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图片 816">
                <a:extLst>
                  <a:ext uri="{FF2B5EF4-FFF2-40B4-BE49-F238E27FC236}">
                    <a16:creationId xmlns:a16="http://schemas.microsoft.com/office/drawing/2014/main" id="{CD1EE39C-6689-45E0-9620-12CE8B75DE8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81363" y="2487613"/>
                <a:ext cx="17145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图片 817">
                <a:extLst>
                  <a:ext uri="{FF2B5EF4-FFF2-40B4-BE49-F238E27FC236}">
                    <a16:creationId xmlns:a16="http://schemas.microsoft.com/office/drawing/2014/main" id="{4039F609-2CB2-4C5F-9903-94B7566659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25825" y="2979738"/>
                <a:ext cx="17145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 name="图片 818">
                <a:extLst>
                  <a:ext uri="{FF2B5EF4-FFF2-40B4-BE49-F238E27FC236}">
                    <a16:creationId xmlns:a16="http://schemas.microsoft.com/office/drawing/2014/main" id="{62A1B3EF-0628-49A0-9BAA-6A9D509F6AD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4725" y="3889375"/>
                <a:ext cx="17145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 name="任意多边形 281">
                <a:extLst>
                  <a:ext uri="{FF2B5EF4-FFF2-40B4-BE49-F238E27FC236}">
                    <a16:creationId xmlns:a16="http://schemas.microsoft.com/office/drawing/2014/main" id="{9855D2F6-1EBA-47C5-9C03-7519A32C24E9}"/>
                  </a:ext>
                </a:extLst>
              </p:cNvPr>
              <p:cNvSpPr/>
              <p:nvPr/>
            </p:nvSpPr>
            <p:spPr>
              <a:xfrm>
                <a:off x="2214562" y="2286001"/>
                <a:ext cx="1389063" cy="1704975"/>
              </a:xfrm>
              <a:custGeom>
                <a:avLst/>
                <a:gdLst>
                  <a:gd name="connsiteX0" fmla="*/ 0 w 2006600"/>
                  <a:gd name="connsiteY0" fmla="*/ 2185473 h 2185473"/>
                  <a:gd name="connsiteX1" fmla="*/ 38100 w 2006600"/>
                  <a:gd name="connsiteY1" fmla="*/ 1867973 h 2185473"/>
                  <a:gd name="connsiteX2" fmla="*/ 63500 w 2006600"/>
                  <a:gd name="connsiteY2" fmla="*/ 1334573 h 2185473"/>
                  <a:gd name="connsiteX3" fmla="*/ 127000 w 2006600"/>
                  <a:gd name="connsiteY3" fmla="*/ 813873 h 2185473"/>
                  <a:gd name="connsiteX4" fmla="*/ 368300 w 2006600"/>
                  <a:gd name="connsiteY4" fmla="*/ 267773 h 2185473"/>
                  <a:gd name="connsiteX5" fmla="*/ 660400 w 2006600"/>
                  <a:gd name="connsiteY5" fmla="*/ 51873 h 2185473"/>
                  <a:gd name="connsiteX6" fmla="*/ 1092200 w 2006600"/>
                  <a:gd name="connsiteY6" fmla="*/ 13773 h 2185473"/>
                  <a:gd name="connsiteX7" fmla="*/ 1485900 w 2006600"/>
                  <a:gd name="connsiteY7" fmla="*/ 242373 h 2185473"/>
                  <a:gd name="connsiteX8" fmla="*/ 1790700 w 2006600"/>
                  <a:gd name="connsiteY8" fmla="*/ 877373 h 2185473"/>
                  <a:gd name="connsiteX9" fmla="*/ 1943100 w 2006600"/>
                  <a:gd name="connsiteY9" fmla="*/ 1817173 h 2185473"/>
                  <a:gd name="connsiteX10" fmla="*/ 2006600 w 2006600"/>
                  <a:gd name="connsiteY10" fmla="*/ 2096573 h 218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6600" h="2185473">
                    <a:moveTo>
                      <a:pt x="0" y="2185473"/>
                    </a:moveTo>
                    <a:cubicBezTo>
                      <a:pt x="13758" y="2097631"/>
                      <a:pt x="27517" y="2009790"/>
                      <a:pt x="38100" y="1867973"/>
                    </a:cubicBezTo>
                    <a:cubicBezTo>
                      <a:pt x="48683" y="1726156"/>
                      <a:pt x="48683" y="1510256"/>
                      <a:pt x="63500" y="1334573"/>
                    </a:cubicBezTo>
                    <a:cubicBezTo>
                      <a:pt x="78317" y="1158890"/>
                      <a:pt x="76200" y="991673"/>
                      <a:pt x="127000" y="813873"/>
                    </a:cubicBezTo>
                    <a:cubicBezTo>
                      <a:pt x="177800" y="636073"/>
                      <a:pt x="279400" y="394773"/>
                      <a:pt x="368300" y="267773"/>
                    </a:cubicBezTo>
                    <a:cubicBezTo>
                      <a:pt x="457200" y="140773"/>
                      <a:pt x="539750" y="94206"/>
                      <a:pt x="660400" y="51873"/>
                    </a:cubicBezTo>
                    <a:cubicBezTo>
                      <a:pt x="781050" y="9540"/>
                      <a:pt x="954617" y="-17977"/>
                      <a:pt x="1092200" y="13773"/>
                    </a:cubicBezTo>
                    <a:cubicBezTo>
                      <a:pt x="1229783" y="45523"/>
                      <a:pt x="1369483" y="98440"/>
                      <a:pt x="1485900" y="242373"/>
                    </a:cubicBezTo>
                    <a:cubicBezTo>
                      <a:pt x="1602317" y="386306"/>
                      <a:pt x="1714500" y="614906"/>
                      <a:pt x="1790700" y="877373"/>
                    </a:cubicBezTo>
                    <a:cubicBezTo>
                      <a:pt x="1866900" y="1139840"/>
                      <a:pt x="1907117" y="1613973"/>
                      <a:pt x="1943100" y="1817173"/>
                    </a:cubicBezTo>
                    <a:cubicBezTo>
                      <a:pt x="1979083" y="2020373"/>
                      <a:pt x="1992841" y="2058473"/>
                      <a:pt x="2006600" y="2096573"/>
                    </a:cubicBezTo>
                  </a:path>
                </a:pathLst>
              </a:cu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prstClr val="white"/>
                  </a:solidFill>
                  <a:latin typeface="等线" panose="020F0502020204030204"/>
                  <a:ea typeface="等线" panose="02010600030101010101" pitchFamily="2" charset="-122"/>
                </a:endParaRPr>
              </a:p>
            </p:txBody>
          </p:sp>
          <p:sp>
            <p:nvSpPr>
              <p:cNvPr id="231" name="五角星 282">
                <a:extLst>
                  <a:ext uri="{FF2B5EF4-FFF2-40B4-BE49-F238E27FC236}">
                    <a16:creationId xmlns:a16="http://schemas.microsoft.com/office/drawing/2014/main" id="{944C70C3-C5BA-4EC8-9E51-1F16CA9BD019}"/>
                  </a:ext>
                </a:extLst>
              </p:cNvPr>
              <p:cNvSpPr/>
              <p:nvPr/>
            </p:nvSpPr>
            <p:spPr>
              <a:xfrm>
                <a:off x="2757487" y="2170113"/>
                <a:ext cx="223838" cy="20796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prstClr val="white"/>
                  </a:solidFill>
                  <a:latin typeface="等线" panose="020F0502020204030204"/>
                  <a:ea typeface="等线" panose="02010600030101010101" pitchFamily="2" charset="-122"/>
                </a:endParaRPr>
              </a:p>
            </p:txBody>
          </p:sp>
        </p:grpSp>
        <p:grpSp>
          <p:nvGrpSpPr>
            <p:cNvPr id="10" name="组合 110">
              <a:extLst>
                <a:ext uri="{FF2B5EF4-FFF2-40B4-BE49-F238E27FC236}">
                  <a16:creationId xmlns:a16="http://schemas.microsoft.com/office/drawing/2014/main" id="{28F5460E-3AA2-49E8-865F-7A748AD6BF98}"/>
                </a:ext>
              </a:extLst>
            </p:cNvPr>
            <p:cNvGrpSpPr>
              <a:grpSpLocks/>
            </p:cNvGrpSpPr>
            <p:nvPr/>
          </p:nvGrpSpPr>
          <p:grpSpPr bwMode="auto">
            <a:xfrm>
              <a:off x="7291067" y="2997920"/>
              <a:ext cx="1546493" cy="2340381"/>
              <a:chOff x="2139950" y="2170113"/>
              <a:chExt cx="1546225" cy="2339975"/>
            </a:xfrm>
          </p:grpSpPr>
          <p:sp>
            <p:nvSpPr>
              <p:cNvPr id="38" name="Line 3">
                <a:extLst>
                  <a:ext uri="{FF2B5EF4-FFF2-40B4-BE49-F238E27FC236}">
                    <a16:creationId xmlns:a16="http://schemas.microsoft.com/office/drawing/2014/main" id="{25BA32BE-26EA-46CE-BBC5-E5F228202E56}"/>
                  </a:ext>
                </a:extLst>
              </p:cNvPr>
              <p:cNvSpPr>
                <a:spLocks noChangeShapeType="1"/>
              </p:cNvSpPr>
              <p:nvPr/>
            </p:nvSpPr>
            <p:spPr bwMode="auto">
              <a:xfrm>
                <a:off x="2951163" y="3175001"/>
                <a:ext cx="149225" cy="13350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39" name="Line 4">
                <a:extLst>
                  <a:ext uri="{FF2B5EF4-FFF2-40B4-BE49-F238E27FC236}">
                    <a16:creationId xmlns:a16="http://schemas.microsoft.com/office/drawing/2014/main" id="{CFA25D54-AFD9-4B41-B97B-2D9B6CD476EF}"/>
                  </a:ext>
                </a:extLst>
              </p:cNvPr>
              <p:cNvSpPr>
                <a:spLocks noChangeShapeType="1"/>
              </p:cNvSpPr>
              <p:nvPr/>
            </p:nvSpPr>
            <p:spPr bwMode="auto">
              <a:xfrm flipV="1">
                <a:off x="2773363" y="3175001"/>
                <a:ext cx="177800"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40" name="Line 5">
                <a:extLst>
                  <a:ext uri="{FF2B5EF4-FFF2-40B4-BE49-F238E27FC236}">
                    <a16:creationId xmlns:a16="http://schemas.microsoft.com/office/drawing/2014/main" id="{3B9F92E7-06A4-4CDE-9BEA-1D76FDE574D5}"/>
                  </a:ext>
                </a:extLst>
              </p:cNvPr>
              <p:cNvSpPr>
                <a:spLocks noChangeShapeType="1"/>
              </p:cNvSpPr>
              <p:nvPr/>
            </p:nvSpPr>
            <p:spPr bwMode="auto">
              <a:xfrm flipH="1" flipV="1">
                <a:off x="2790825" y="3175001"/>
                <a:ext cx="173038"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41" name="Line 6">
                <a:extLst>
                  <a:ext uri="{FF2B5EF4-FFF2-40B4-BE49-F238E27FC236}">
                    <a16:creationId xmlns:a16="http://schemas.microsoft.com/office/drawing/2014/main" id="{BBD295C9-AF31-48A0-9C2B-2B21E567BAD7}"/>
                  </a:ext>
                </a:extLst>
              </p:cNvPr>
              <p:cNvSpPr>
                <a:spLocks noChangeShapeType="1"/>
              </p:cNvSpPr>
              <p:nvPr/>
            </p:nvSpPr>
            <p:spPr bwMode="auto">
              <a:xfrm flipH="1">
                <a:off x="2633663" y="3175001"/>
                <a:ext cx="157162" cy="13350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42" name="Line 7">
                <a:extLst>
                  <a:ext uri="{FF2B5EF4-FFF2-40B4-BE49-F238E27FC236}">
                    <a16:creationId xmlns:a16="http://schemas.microsoft.com/office/drawing/2014/main" id="{48AE291B-E0A9-4330-AC8E-2498DCC68367}"/>
                  </a:ext>
                </a:extLst>
              </p:cNvPr>
              <p:cNvSpPr>
                <a:spLocks noChangeShapeType="1"/>
              </p:cNvSpPr>
              <p:nvPr/>
            </p:nvSpPr>
            <p:spPr bwMode="auto">
              <a:xfrm flipV="1">
                <a:off x="2760663" y="3303588"/>
                <a:ext cx="203200" cy="1285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43" name="Line 8">
                <a:extLst>
                  <a:ext uri="{FF2B5EF4-FFF2-40B4-BE49-F238E27FC236}">
                    <a16:creationId xmlns:a16="http://schemas.microsoft.com/office/drawing/2014/main" id="{81D2451E-AE45-46B7-8065-35DFF6CFBB8E}"/>
                  </a:ext>
                </a:extLst>
              </p:cNvPr>
              <p:cNvSpPr>
                <a:spLocks noChangeShapeType="1"/>
              </p:cNvSpPr>
              <p:nvPr/>
            </p:nvSpPr>
            <p:spPr bwMode="auto">
              <a:xfrm flipH="1" flipV="1">
                <a:off x="2773363" y="3303588"/>
                <a:ext cx="204787" cy="1285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44" name="Line 9">
                <a:extLst>
                  <a:ext uri="{FF2B5EF4-FFF2-40B4-BE49-F238E27FC236}">
                    <a16:creationId xmlns:a16="http://schemas.microsoft.com/office/drawing/2014/main" id="{63A35D71-AA27-4413-95D7-20D774EACA24}"/>
                  </a:ext>
                </a:extLst>
              </p:cNvPr>
              <p:cNvSpPr>
                <a:spLocks noChangeShapeType="1"/>
              </p:cNvSpPr>
              <p:nvPr/>
            </p:nvSpPr>
            <p:spPr bwMode="auto">
              <a:xfrm flipH="1" flipV="1">
                <a:off x="2760663" y="3433763"/>
                <a:ext cx="230187" cy="1285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45" name="Line 10">
                <a:extLst>
                  <a:ext uri="{FF2B5EF4-FFF2-40B4-BE49-F238E27FC236}">
                    <a16:creationId xmlns:a16="http://schemas.microsoft.com/office/drawing/2014/main" id="{E2496D58-B1E4-41D3-AB49-94C1AFA33BCA}"/>
                  </a:ext>
                </a:extLst>
              </p:cNvPr>
              <p:cNvSpPr>
                <a:spLocks noChangeShapeType="1"/>
              </p:cNvSpPr>
              <p:nvPr/>
            </p:nvSpPr>
            <p:spPr bwMode="auto">
              <a:xfrm flipH="1" flipV="1">
                <a:off x="2728913" y="3690938"/>
                <a:ext cx="296862" cy="13176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46" name="Line 11">
                <a:extLst>
                  <a:ext uri="{FF2B5EF4-FFF2-40B4-BE49-F238E27FC236}">
                    <a16:creationId xmlns:a16="http://schemas.microsoft.com/office/drawing/2014/main" id="{A70A1F11-1229-4887-8780-0241C188A764}"/>
                  </a:ext>
                </a:extLst>
              </p:cNvPr>
              <p:cNvSpPr>
                <a:spLocks noChangeShapeType="1"/>
              </p:cNvSpPr>
              <p:nvPr/>
            </p:nvSpPr>
            <p:spPr bwMode="auto">
              <a:xfrm flipV="1">
                <a:off x="2716213" y="3690938"/>
                <a:ext cx="292100" cy="13176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47" name="Line 12">
                <a:extLst>
                  <a:ext uri="{FF2B5EF4-FFF2-40B4-BE49-F238E27FC236}">
                    <a16:creationId xmlns:a16="http://schemas.microsoft.com/office/drawing/2014/main" id="{945C8594-7AAD-4648-ADA2-AD128D2B7CD3}"/>
                  </a:ext>
                </a:extLst>
              </p:cNvPr>
              <p:cNvSpPr>
                <a:spLocks noChangeShapeType="1"/>
              </p:cNvSpPr>
              <p:nvPr/>
            </p:nvSpPr>
            <p:spPr bwMode="auto">
              <a:xfrm flipH="1">
                <a:off x="2633663" y="4219576"/>
                <a:ext cx="234950" cy="2905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48" name="Line 13">
                <a:extLst>
                  <a:ext uri="{FF2B5EF4-FFF2-40B4-BE49-F238E27FC236}">
                    <a16:creationId xmlns:a16="http://schemas.microsoft.com/office/drawing/2014/main" id="{4907A403-4300-4C79-90B6-9B3FAD94FEE0}"/>
                  </a:ext>
                </a:extLst>
              </p:cNvPr>
              <p:cNvSpPr>
                <a:spLocks noChangeShapeType="1"/>
              </p:cNvSpPr>
              <p:nvPr/>
            </p:nvSpPr>
            <p:spPr bwMode="auto">
              <a:xfrm flipV="1">
                <a:off x="2668588" y="4084638"/>
                <a:ext cx="387350" cy="13493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49" name="Line 14">
                <a:extLst>
                  <a:ext uri="{FF2B5EF4-FFF2-40B4-BE49-F238E27FC236}">
                    <a16:creationId xmlns:a16="http://schemas.microsoft.com/office/drawing/2014/main" id="{A37D93EF-9DB3-4CA1-AF52-774A6D279785}"/>
                  </a:ext>
                </a:extLst>
              </p:cNvPr>
              <p:cNvSpPr>
                <a:spLocks noChangeShapeType="1"/>
              </p:cNvSpPr>
              <p:nvPr/>
            </p:nvSpPr>
            <p:spPr bwMode="auto">
              <a:xfrm flipH="1" flipV="1">
                <a:off x="2684463" y="4084638"/>
                <a:ext cx="382587" cy="13493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50" name="Line 15">
                <a:extLst>
                  <a:ext uri="{FF2B5EF4-FFF2-40B4-BE49-F238E27FC236}">
                    <a16:creationId xmlns:a16="http://schemas.microsoft.com/office/drawing/2014/main" id="{6D974CD2-63BF-47ED-B272-B159F8158508}"/>
                  </a:ext>
                </a:extLst>
              </p:cNvPr>
              <p:cNvSpPr>
                <a:spLocks noChangeShapeType="1"/>
              </p:cNvSpPr>
              <p:nvPr/>
            </p:nvSpPr>
            <p:spPr bwMode="auto">
              <a:xfrm>
                <a:off x="2668588" y="4219576"/>
                <a:ext cx="401637"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51" name="Line 16">
                <a:extLst>
                  <a:ext uri="{FF2B5EF4-FFF2-40B4-BE49-F238E27FC236}">
                    <a16:creationId xmlns:a16="http://schemas.microsoft.com/office/drawing/2014/main" id="{C90ACA83-2748-4019-9189-3397725DA1DB}"/>
                  </a:ext>
                </a:extLst>
              </p:cNvPr>
              <p:cNvSpPr>
                <a:spLocks noChangeShapeType="1"/>
              </p:cNvSpPr>
              <p:nvPr/>
            </p:nvSpPr>
            <p:spPr bwMode="auto">
              <a:xfrm flipH="1" flipV="1">
                <a:off x="2698750" y="3956051"/>
                <a:ext cx="354013"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52" name="Line 17">
                <a:extLst>
                  <a:ext uri="{FF2B5EF4-FFF2-40B4-BE49-F238E27FC236}">
                    <a16:creationId xmlns:a16="http://schemas.microsoft.com/office/drawing/2014/main" id="{87796700-9738-470A-9CE3-473B24E861EB}"/>
                  </a:ext>
                </a:extLst>
              </p:cNvPr>
              <p:cNvSpPr>
                <a:spLocks noChangeShapeType="1"/>
              </p:cNvSpPr>
              <p:nvPr/>
            </p:nvSpPr>
            <p:spPr bwMode="auto">
              <a:xfrm flipH="1" flipV="1">
                <a:off x="2716213" y="3822701"/>
                <a:ext cx="322262" cy="1333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53" name="Line 18">
                <a:extLst>
                  <a:ext uri="{FF2B5EF4-FFF2-40B4-BE49-F238E27FC236}">
                    <a16:creationId xmlns:a16="http://schemas.microsoft.com/office/drawing/2014/main" id="{FFBAE41E-D61F-4AA7-8520-B64400A3AD74}"/>
                  </a:ext>
                </a:extLst>
              </p:cNvPr>
              <p:cNvSpPr>
                <a:spLocks noChangeShapeType="1"/>
              </p:cNvSpPr>
              <p:nvPr/>
            </p:nvSpPr>
            <p:spPr bwMode="auto">
              <a:xfrm flipV="1">
                <a:off x="2684463" y="3956051"/>
                <a:ext cx="354012"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54" name="Line 19">
                <a:extLst>
                  <a:ext uri="{FF2B5EF4-FFF2-40B4-BE49-F238E27FC236}">
                    <a16:creationId xmlns:a16="http://schemas.microsoft.com/office/drawing/2014/main" id="{3A0937EB-AF10-412A-9273-E0E36C7517E9}"/>
                  </a:ext>
                </a:extLst>
              </p:cNvPr>
              <p:cNvSpPr>
                <a:spLocks noChangeShapeType="1"/>
              </p:cNvSpPr>
              <p:nvPr/>
            </p:nvSpPr>
            <p:spPr bwMode="auto">
              <a:xfrm flipV="1">
                <a:off x="2698750" y="3822701"/>
                <a:ext cx="327025" cy="1333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55" name="Line 20">
                <a:extLst>
                  <a:ext uri="{FF2B5EF4-FFF2-40B4-BE49-F238E27FC236}">
                    <a16:creationId xmlns:a16="http://schemas.microsoft.com/office/drawing/2014/main" id="{208FE8A8-A98E-48F9-B8AA-520F9EAA424A}"/>
                  </a:ext>
                </a:extLst>
              </p:cNvPr>
              <p:cNvSpPr>
                <a:spLocks noChangeShapeType="1"/>
              </p:cNvSpPr>
              <p:nvPr/>
            </p:nvSpPr>
            <p:spPr bwMode="auto">
              <a:xfrm flipV="1">
                <a:off x="2746375" y="3433763"/>
                <a:ext cx="231775" cy="1285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56" name="Line 21">
                <a:extLst>
                  <a:ext uri="{FF2B5EF4-FFF2-40B4-BE49-F238E27FC236}">
                    <a16:creationId xmlns:a16="http://schemas.microsoft.com/office/drawing/2014/main" id="{BDAEFFD7-DA23-4106-9D69-E634316D2E00}"/>
                  </a:ext>
                </a:extLst>
              </p:cNvPr>
              <p:cNvSpPr>
                <a:spLocks noChangeShapeType="1"/>
              </p:cNvSpPr>
              <p:nvPr/>
            </p:nvSpPr>
            <p:spPr bwMode="auto">
              <a:xfrm flipV="1">
                <a:off x="2728913" y="3562351"/>
                <a:ext cx="266700"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57" name="Line 22">
                <a:extLst>
                  <a:ext uri="{FF2B5EF4-FFF2-40B4-BE49-F238E27FC236}">
                    <a16:creationId xmlns:a16="http://schemas.microsoft.com/office/drawing/2014/main" id="{9A70F1C2-E76E-4186-925F-50A305FB033E}"/>
                  </a:ext>
                </a:extLst>
              </p:cNvPr>
              <p:cNvSpPr>
                <a:spLocks noChangeShapeType="1"/>
              </p:cNvSpPr>
              <p:nvPr/>
            </p:nvSpPr>
            <p:spPr bwMode="auto">
              <a:xfrm flipH="1" flipV="1">
                <a:off x="2746375" y="3562351"/>
                <a:ext cx="258763"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58" name="Line 23">
                <a:extLst>
                  <a:ext uri="{FF2B5EF4-FFF2-40B4-BE49-F238E27FC236}">
                    <a16:creationId xmlns:a16="http://schemas.microsoft.com/office/drawing/2014/main" id="{28BAE073-01A2-40FF-9C54-DA031ADCD732}"/>
                  </a:ext>
                </a:extLst>
              </p:cNvPr>
              <p:cNvSpPr>
                <a:spLocks noChangeShapeType="1"/>
              </p:cNvSpPr>
              <p:nvPr/>
            </p:nvSpPr>
            <p:spPr bwMode="auto">
              <a:xfrm>
                <a:off x="2728913" y="3690938"/>
                <a:ext cx="2794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59" name="Line 24">
                <a:extLst>
                  <a:ext uri="{FF2B5EF4-FFF2-40B4-BE49-F238E27FC236}">
                    <a16:creationId xmlns:a16="http://schemas.microsoft.com/office/drawing/2014/main" id="{BF2B5E56-E9AD-4BFB-A099-C9153A06A780}"/>
                  </a:ext>
                </a:extLst>
              </p:cNvPr>
              <p:cNvSpPr>
                <a:spLocks noChangeShapeType="1"/>
              </p:cNvSpPr>
              <p:nvPr/>
            </p:nvSpPr>
            <p:spPr bwMode="auto">
              <a:xfrm flipH="1" flipV="1">
                <a:off x="2657475" y="4305301"/>
                <a:ext cx="68263" cy="952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60" name="Line 25">
                <a:extLst>
                  <a:ext uri="{FF2B5EF4-FFF2-40B4-BE49-F238E27FC236}">
                    <a16:creationId xmlns:a16="http://schemas.microsoft.com/office/drawing/2014/main" id="{A37F3B28-7690-484F-93BF-2FF96BAEAD1A}"/>
                  </a:ext>
                </a:extLst>
              </p:cNvPr>
              <p:cNvSpPr>
                <a:spLocks noChangeShapeType="1"/>
              </p:cNvSpPr>
              <p:nvPr/>
            </p:nvSpPr>
            <p:spPr bwMode="auto">
              <a:xfrm flipH="1">
                <a:off x="2647950" y="4400551"/>
                <a:ext cx="74613"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61" name="Line 26">
                <a:extLst>
                  <a:ext uri="{FF2B5EF4-FFF2-40B4-BE49-F238E27FC236}">
                    <a16:creationId xmlns:a16="http://schemas.microsoft.com/office/drawing/2014/main" id="{C7568069-4CAC-4B01-95D2-AAA6F5A1931B}"/>
                  </a:ext>
                </a:extLst>
              </p:cNvPr>
              <p:cNvSpPr>
                <a:spLocks noChangeShapeType="1"/>
              </p:cNvSpPr>
              <p:nvPr/>
            </p:nvSpPr>
            <p:spPr bwMode="auto">
              <a:xfrm flipH="1">
                <a:off x="2657475" y="4305301"/>
                <a:ext cx="1397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62" name="Line 27">
                <a:extLst>
                  <a:ext uri="{FF2B5EF4-FFF2-40B4-BE49-F238E27FC236}">
                    <a16:creationId xmlns:a16="http://schemas.microsoft.com/office/drawing/2014/main" id="{8200A82A-354E-4706-A5AC-07D15F201BBB}"/>
                  </a:ext>
                </a:extLst>
              </p:cNvPr>
              <p:cNvSpPr>
                <a:spLocks noChangeShapeType="1"/>
              </p:cNvSpPr>
              <p:nvPr/>
            </p:nvSpPr>
            <p:spPr bwMode="auto">
              <a:xfrm flipH="1" flipV="1">
                <a:off x="2668588" y="4219576"/>
                <a:ext cx="131762" cy="857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63" name="Line 28">
                <a:extLst>
                  <a:ext uri="{FF2B5EF4-FFF2-40B4-BE49-F238E27FC236}">
                    <a16:creationId xmlns:a16="http://schemas.microsoft.com/office/drawing/2014/main" id="{1D90A2B0-F16C-443D-8078-448069460DB2}"/>
                  </a:ext>
                </a:extLst>
              </p:cNvPr>
              <p:cNvSpPr>
                <a:spLocks noChangeShapeType="1"/>
              </p:cNvSpPr>
              <p:nvPr/>
            </p:nvSpPr>
            <p:spPr bwMode="auto">
              <a:xfrm flipH="1">
                <a:off x="2722563" y="3686176"/>
                <a:ext cx="3175" cy="1270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64" name="Line 29">
                <a:extLst>
                  <a:ext uri="{FF2B5EF4-FFF2-40B4-BE49-F238E27FC236}">
                    <a16:creationId xmlns:a16="http://schemas.microsoft.com/office/drawing/2014/main" id="{87D88FA6-8D93-4EB2-908D-560CDAF17988}"/>
                  </a:ext>
                </a:extLst>
              </p:cNvPr>
              <p:cNvSpPr>
                <a:spLocks noChangeShapeType="1"/>
              </p:cNvSpPr>
              <p:nvPr/>
            </p:nvSpPr>
            <p:spPr bwMode="auto">
              <a:xfrm>
                <a:off x="2868613" y="4219576"/>
                <a:ext cx="231775" cy="2905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65" name="Line 30">
                <a:extLst>
                  <a:ext uri="{FF2B5EF4-FFF2-40B4-BE49-F238E27FC236}">
                    <a16:creationId xmlns:a16="http://schemas.microsoft.com/office/drawing/2014/main" id="{B6A4EE1C-A9D3-42A6-AB83-609F97F1AFB2}"/>
                  </a:ext>
                </a:extLst>
              </p:cNvPr>
              <p:cNvSpPr>
                <a:spLocks noChangeShapeType="1"/>
              </p:cNvSpPr>
              <p:nvPr/>
            </p:nvSpPr>
            <p:spPr bwMode="auto">
              <a:xfrm flipV="1">
                <a:off x="3014663" y="4305301"/>
                <a:ext cx="65087" cy="952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66" name="Line 31">
                <a:extLst>
                  <a:ext uri="{FF2B5EF4-FFF2-40B4-BE49-F238E27FC236}">
                    <a16:creationId xmlns:a16="http://schemas.microsoft.com/office/drawing/2014/main" id="{F3724E40-B1B5-4348-BE86-8E1754BA64A3}"/>
                  </a:ext>
                </a:extLst>
              </p:cNvPr>
              <p:cNvSpPr>
                <a:spLocks noChangeShapeType="1"/>
              </p:cNvSpPr>
              <p:nvPr/>
            </p:nvSpPr>
            <p:spPr bwMode="auto">
              <a:xfrm>
                <a:off x="3014663" y="4400551"/>
                <a:ext cx="73025"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67" name="Line 32">
                <a:extLst>
                  <a:ext uri="{FF2B5EF4-FFF2-40B4-BE49-F238E27FC236}">
                    <a16:creationId xmlns:a16="http://schemas.microsoft.com/office/drawing/2014/main" id="{714850D3-0E96-4CDF-B6E7-417C6217D598}"/>
                  </a:ext>
                </a:extLst>
              </p:cNvPr>
              <p:cNvSpPr>
                <a:spLocks noChangeShapeType="1"/>
              </p:cNvSpPr>
              <p:nvPr/>
            </p:nvSpPr>
            <p:spPr bwMode="auto">
              <a:xfrm flipV="1">
                <a:off x="2940050" y="4219576"/>
                <a:ext cx="127000" cy="857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68" name="Line 33">
                <a:extLst>
                  <a:ext uri="{FF2B5EF4-FFF2-40B4-BE49-F238E27FC236}">
                    <a16:creationId xmlns:a16="http://schemas.microsoft.com/office/drawing/2014/main" id="{141F35A6-31F4-4EC2-9D79-E8A798D63835}"/>
                  </a:ext>
                </a:extLst>
              </p:cNvPr>
              <p:cNvSpPr>
                <a:spLocks noChangeShapeType="1"/>
              </p:cNvSpPr>
              <p:nvPr/>
            </p:nvSpPr>
            <p:spPr bwMode="auto">
              <a:xfrm>
                <a:off x="2940050" y="4305301"/>
                <a:ext cx="1397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69" name="Line 34">
                <a:extLst>
                  <a:ext uri="{FF2B5EF4-FFF2-40B4-BE49-F238E27FC236}">
                    <a16:creationId xmlns:a16="http://schemas.microsoft.com/office/drawing/2014/main" id="{D6AD597E-66B2-4358-80A7-58C464E40E90}"/>
                  </a:ext>
                </a:extLst>
              </p:cNvPr>
              <p:cNvSpPr>
                <a:spLocks noChangeShapeType="1"/>
              </p:cNvSpPr>
              <p:nvPr/>
            </p:nvSpPr>
            <p:spPr bwMode="auto">
              <a:xfrm>
                <a:off x="3014663" y="3686176"/>
                <a:ext cx="4762" cy="1270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70" name="Line 35">
                <a:extLst>
                  <a:ext uri="{FF2B5EF4-FFF2-40B4-BE49-F238E27FC236}">
                    <a16:creationId xmlns:a16="http://schemas.microsoft.com/office/drawing/2014/main" id="{1AA3130C-6924-4CB1-8945-873D120FD757}"/>
                  </a:ext>
                </a:extLst>
              </p:cNvPr>
              <p:cNvSpPr>
                <a:spLocks noChangeShapeType="1"/>
              </p:cNvSpPr>
              <p:nvPr/>
            </p:nvSpPr>
            <p:spPr bwMode="auto">
              <a:xfrm flipH="1">
                <a:off x="2763838" y="2636838"/>
                <a:ext cx="104775" cy="7143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71" name="Line 36">
                <a:extLst>
                  <a:ext uri="{FF2B5EF4-FFF2-40B4-BE49-F238E27FC236}">
                    <a16:creationId xmlns:a16="http://schemas.microsoft.com/office/drawing/2014/main" id="{741B7B52-E11A-404D-9556-CB13EEB65370}"/>
                  </a:ext>
                </a:extLst>
              </p:cNvPr>
              <p:cNvSpPr>
                <a:spLocks noChangeShapeType="1"/>
              </p:cNvSpPr>
              <p:nvPr/>
            </p:nvSpPr>
            <p:spPr bwMode="auto">
              <a:xfrm flipV="1">
                <a:off x="2790825" y="3106738"/>
                <a:ext cx="77788" cy="6826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72" name="Line 37">
                <a:extLst>
                  <a:ext uri="{FF2B5EF4-FFF2-40B4-BE49-F238E27FC236}">
                    <a16:creationId xmlns:a16="http://schemas.microsoft.com/office/drawing/2014/main" id="{A538370F-FDB9-48A9-8A9A-A2A88D7B27FB}"/>
                  </a:ext>
                </a:extLst>
              </p:cNvPr>
              <p:cNvSpPr>
                <a:spLocks noChangeShapeType="1"/>
              </p:cNvSpPr>
              <p:nvPr/>
            </p:nvSpPr>
            <p:spPr bwMode="auto">
              <a:xfrm flipH="1">
                <a:off x="2790825" y="3175001"/>
                <a:ext cx="889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73" name="Line 38">
                <a:extLst>
                  <a:ext uri="{FF2B5EF4-FFF2-40B4-BE49-F238E27FC236}">
                    <a16:creationId xmlns:a16="http://schemas.microsoft.com/office/drawing/2014/main" id="{3DF83A76-AFE8-4048-8827-EB4AC85846EC}"/>
                  </a:ext>
                </a:extLst>
              </p:cNvPr>
              <p:cNvSpPr>
                <a:spLocks noChangeShapeType="1"/>
              </p:cNvSpPr>
              <p:nvPr/>
            </p:nvSpPr>
            <p:spPr bwMode="auto">
              <a:xfrm flipH="1">
                <a:off x="2790825" y="3175001"/>
                <a:ext cx="889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74" name="Line 39">
                <a:extLst>
                  <a:ext uri="{FF2B5EF4-FFF2-40B4-BE49-F238E27FC236}">
                    <a16:creationId xmlns:a16="http://schemas.microsoft.com/office/drawing/2014/main" id="{F67E3757-78B7-4818-BE0C-DAC304223AFC}"/>
                  </a:ext>
                </a:extLst>
              </p:cNvPr>
              <p:cNvSpPr>
                <a:spLocks noChangeShapeType="1"/>
              </p:cNvSpPr>
              <p:nvPr/>
            </p:nvSpPr>
            <p:spPr bwMode="auto">
              <a:xfrm flipH="1">
                <a:off x="2755900" y="3106738"/>
                <a:ext cx="112713"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75" name="Line 40">
                <a:extLst>
                  <a:ext uri="{FF2B5EF4-FFF2-40B4-BE49-F238E27FC236}">
                    <a16:creationId xmlns:a16="http://schemas.microsoft.com/office/drawing/2014/main" id="{363A9DD2-4635-4722-8695-0EF7FE2B6382}"/>
                  </a:ext>
                </a:extLst>
              </p:cNvPr>
              <p:cNvSpPr>
                <a:spLocks noChangeShapeType="1"/>
              </p:cNvSpPr>
              <p:nvPr/>
            </p:nvSpPr>
            <p:spPr bwMode="auto">
              <a:xfrm flipH="1" flipV="1">
                <a:off x="2654300" y="2922588"/>
                <a:ext cx="214313" cy="1841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76" name="Line 41">
                <a:extLst>
                  <a:ext uri="{FF2B5EF4-FFF2-40B4-BE49-F238E27FC236}">
                    <a16:creationId xmlns:a16="http://schemas.microsoft.com/office/drawing/2014/main" id="{77EE9C74-18C8-4C5A-93FE-79769BA966C6}"/>
                  </a:ext>
                </a:extLst>
              </p:cNvPr>
              <p:cNvSpPr>
                <a:spLocks noChangeShapeType="1"/>
              </p:cNvSpPr>
              <p:nvPr/>
            </p:nvSpPr>
            <p:spPr bwMode="auto">
              <a:xfrm flipH="1" flipV="1">
                <a:off x="2654300" y="2922588"/>
                <a:ext cx="296863" cy="25241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77" name="Line 42">
                <a:extLst>
                  <a:ext uri="{FF2B5EF4-FFF2-40B4-BE49-F238E27FC236}">
                    <a16:creationId xmlns:a16="http://schemas.microsoft.com/office/drawing/2014/main" id="{BBFD10DF-362A-48AA-804C-ABE6E1E5C39C}"/>
                  </a:ext>
                </a:extLst>
              </p:cNvPr>
              <p:cNvSpPr>
                <a:spLocks noChangeShapeType="1"/>
              </p:cNvSpPr>
              <p:nvPr/>
            </p:nvSpPr>
            <p:spPr bwMode="auto">
              <a:xfrm flipH="1">
                <a:off x="2616200" y="2946401"/>
                <a:ext cx="219075"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78" name="Line 43">
                <a:extLst>
                  <a:ext uri="{FF2B5EF4-FFF2-40B4-BE49-F238E27FC236}">
                    <a16:creationId xmlns:a16="http://schemas.microsoft.com/office/drawing/2014/main" id="{4D6934B2-3AA7-4A7F-82FC-7B7D2EBA3CB3}"/>
                  </a:ext>
                </a:extLst>
              </p:cNvPr>
              <p:cNvSpPr>
                <a:spLocks noChangeShapeType="1"/>
              </p:cNvSpPr>
              <p:nvPr/>
            </p:nvSpPr>
            <p:spPr bwMode="auto">
              <a:xfrm flipH="1" flipV="1">
                <a:off x="2562225" y="2552701"/>
                <a:ext cx="306388" cy="8096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79" name="Line 44">
                <a:extLst>
                  <a:ext uri="{FF2B5EF4-FFF2-40B4-BE49-F238E27FC236}">
                    <a16:creationId xmlns:a16="http://schemas.microsoft.com/office/drawing/2014/main" id="{46BF2089-4CF6-4DD6-A4A8-37EDDA4449CF}"/>
                  </a:ext>
                </a:extLst>
              </p:cNvPr>
              <p:cNvSpPr>
                <a:spLocks noChangeShapeType="1"/>
              </p:cNvSpPr>
              <p:nvPr/>
            </p:nvSpPr>
            <p:spPr bwMode="auto">
              <a:xfrm flipH="1">
                <a:off x="2552700" y="2708276"/>
                <a:ext cx="315913"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80" name="Line 45">
                <a:extLst>
                  <a:ext uri="{FF2B5EF4-FFF2-40B4-BE49-F238E27FC236}">
                    <a16:creationId xmlns:a16="http://schemas.microsoft.com/office/drawing/2014/main" id="{709688AE-DA99-48A8-ABC6-713E93D08160}"/>
                  </a:ext>
                </a:extLst>
              </p:cNvPr>
              <p:cNvSpPr>
                <a:spLocks noChangeShapeType="1"/>
              </p:cNvSpPr>
              <p:nvPr/>
            </p:nvSpPr>
            <p:spPr bwMode="auto">
              <a:xfrm flipH="1">
                <a:off x="2651125" y="2597151"/>
                <a:ext cx="84138" cy="1111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81" name="Line 46">
                <a:extLst>
                  <a:ext uri="{FF2B5EF4-FFF2-40B4-BE49-F238E27FC236}">
                    <a16:creationId xmlns:a16="http://schemas.microsoft.com/office/drawing/2014/main" id="{0400B5BB-C054-4BF7-9A6B-1C65774DA6C6}"/>
                  </a:ext>
                </a:extLst>
              </p:cNvPr>
              <p:cNvSpPr>
                <a:spLocks noChangeShapeType="1"/>
              </p:cNvSpPr>
              <p:nvPr/>
            </p:nvSpPr>
            <p:spPr bwMode="auto">
              <a:xfrm flipH="1" flipV="1">
                <a:off x="2609850" y="2565401"/>
                <a:ext cx="41275" cy="14287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82" name="Line 47">
                <a:extLst>
                  <a:ext uri="{FF2B5EF4-FFF2-40B4-BE49-F238E27FC236}">
                    <a16:creationId xmlns:a16="http://schemas.microsoft.com/office/drawing/2014/main" id="{7303AE76-FFCC-494F-8045-22E95F4F1ADD}"/>
                  </a:ext>
                </a:extLst>
              </p:cNvPr>
              <p:cNvSpPr>
                <a:spLocks noChangeShapeType="1"/>
              </p:cNvSpPr>
              <p:nvPr/>
            </p:nvSpPr>
            <p:spPr bwMode="auto">
              <a:xfrm flipV="1">
                <a:off x="2552700" y="2565401"/>
                <a:ext cx="57150" cy="13970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83" name="Line 48">
                <a:extLst>
                  <a:ext uri="{FF2B5EF4-FFF2-40B4-BE49-F238E27FC236}">
                    <a16:creationId xmlns:a16="http://schemas.microsoft.com/office/drawing/2014/main" id="{E39364F0-B0D3-4E06-8B1F-ACE66CCC4652}"/>
                  </a:ext>
                </a:extLst>
              </p:cNvPr>
              <p:cNvSpPr>
                <a:spLocks noChangeShapeType="1"/>
              </p:cNvSpPr>
              <p:nvPr/>
            </p:nvSpPr>
            <p:spPr bwMode="auto">
              <a:xfrm flipH="1" flipV="1">
                <a:off x="2735263" y="2597151"/>
                <a:ext cx="28575" cy="1111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84" name="Line 49">
                <a:extLst>
                  <a:ext uri="{FF2B5EF4-FFF2-40B4-BE49-F238E27FC236}">
                    <a16:creationId xmlns:a16="http://schemas.microsoft.com/office/drawing/2014/main" id="{9340C36F-C55C-482C-861A-56170436CFB9}"/>
                  </a:ext>
                </a:extLst>
              </p:cNvPr>
              <p:cNvSpPr>
                <a:spLocks noChangeShapeType="1"/>
              </p:cNvSpPr>
              <p:nvPr/>
            </p:nvSpPr>
            <p:spPr bwMode="auto">
              <a:xfrm flipH="1" flipV="1">
                <a:off x="2654300" y="2922588"/>
                <a:ext cx="133350" cy="25241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85" name="Line 50">
                <a:extLst>
                  <a:ext uri="{FF2B5EF4-FFF2-40B4-BE49-F238E27FC236}">
                    <a16:creationId xmlns:a16="http://schemas.microsoft.com/office/drawing/2014/main" id="{A207C27A-FF93-4E28-BA04-3F8588F56FF4}"/>
                  </a:ext>
                </a:extLst>
              </p:cNvPr>
              <p:cNvSpPr>
                <a:spLocks noChangeShapeType="1"/>
              </p:cNvSpPr>
              <p:nvPr/>
            </p:nvSpPr>
            <p:spPr bwMode="auto">
              <a:xfrm flipH="1" flipV="1">
                <a:off x="2654300" y="2922588"/>
                <a:ext cx="133350" cy="25241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86" name="Line 51">
                <a:extLst>
                  <a:ext uri="{FF2B5EF4-FFF2-40B4-BE49-F238E27FC236}">
                    <a16:creationId xmlns:a16="http://schemas.microsoft.com/office/drawing/2014/main" id="{7DEB9DEB-D05E-4D99-AF98-0D2AC38FA184}"/>
                  </a:ext>
                </a:extLst>
              </p:cNvPr>
              <p:cNvSpPr>
                <a:spLocks noChangeShapeType="1"/>
              </p:cNvSpPr>
              <p:nvPr/>
            </p:nvSpPr>
            <p:spPr bwMode="auto">
              <a:xfrm flipV="1">
                <a:off x="2755900" y="3041651"/>
                <a:ext cx="34925" cy="650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87" name="Line 52">
                <a:extLst>
                  <a:ext uri="{FF2B5EF4-FFF2-40B4-BE49-F238E27FC236}">
                    <a16:creationId xmlns:a16="http://schemas.microsoft.com/office/drawing/2014/main" id="{5E94B65C-4948-47C6-B6A4-2A2B37EA9B18}"/>
                  </a:ext>
                </a:extLst>
              </p:cNvPr>
              <p:cNvSpPr>
                <a:spLocks noChangeShapeType="1"/>
              </p:cNvSpPr>
              <p:nvPr/>
            </p:nvSpPr>
            <p:spPr bwMode="auto">
              <a:xfrm flipV="1">
                <a:off x="2708275" y="2978151"/>
                <a:ext cx="7938" cy="476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88" name="Line 53">
                <a:extLst>
                  <a:ext uri="{FF2B5EF4-FFF2-40B4-BE49-F238E27FC236}">
                    <a16:creationId xmlns:a16="http://schemas.microsoft.com/office/drawing/2014/main" id="{493C4375-CA02-4B92-9729-F98BE524F38B}"/>
                  </a:ext>
                </a:extLst>
              </p:cNvPr>
              <p:cNvSpPr>
                <a:spLocks noChangeShapeType="1"/>
              </p:cNvSpPr>
              <p:nvPr/>
            </p:nvSpPr>
            <p:spPr bwMode="auto">
              <a:xfrm flipH="1" flipV="1">
                <a:off x="2708275" y="3025776"/>
                <a:ext cx="82550" cy="1587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89" name="Line 54">
                <a:extLst>
                  <a:ext uri="{FF2B5EF4-FFF2-40B4-BE49-F238E27FC236}">
                    <a16:creationId xmlns:a16="http://schemas.microsoft.com/office/drawing/2014/main" id="{562ABB78-91CF-449D-AE6B-BE12CBF71CC3}"/>
                  </a:ext>
                </a:extLst>
              </p:cNvPr>
              <p:cNvSpPr>
                <a:spLocks noChangeShapeType="1"/>
              </p:cNvSpPr>
              <p:nvPr/>
            </p:nvSpPr>
            <p:spPr bwMode="auto">
              <a:xfrm flipV="1">
                <a:off x="2365375" y="2708276"/>
                <a:ext cx="285750"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90" name="Line 55">
                <a:extLst>
                  <a:ext uri="{FF2B5EF4-FFF2-40B4-BE49-F238E27FC236}">
                    <a16:creationId xmlns:a16="http://schemas.microsoft.com/office/drawing/2014/main" id="{C91C3EF7-3FF2-4811-812E-08C4642847CA}"/>
                  </a:ext>
                </a:extLst>
              </p:cNvPr>
              <p:cNvSpPr>
                <a:spLocks noChangeShapeType="1"/>
              </p:cNvSpPr>
              <p:nvPr/>
            </p:nvSpPr>
            <p:spPr bwMode="auto">
              <a:xfrm flipH="1">
                <a:off x="2365375" y="2922588"/>
                <a:ext cx="28575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91" name="Line 56">
                <a:extLst>
                  <a:ext uri="{FF2B5EF4-FFF2-40B4-BE49-F238E27FC236}">
                    <a16:creationId xmlns:a16="http://schemas.microsoft.com/office/drawing/2014/main" id="{B4BCB5BF-0E50-4BEE-BBFE-3EAB69690CEB}"/>
                  </a:ext>
                </a:extLst>
              </p:cNvPr>
              <p:cNvSpPr>
                <a:spLocks noChangeShapeType="1"/>
              </p:cNvSpPr>
              <p:nvPr/>
            </p:nvSpPr>
            <p:spPr bwMode="auto">
              <a:xfrm>
                <a:off x="2651125" y="2708276"/>
                <a:ext cx="0"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92" name="Line 57">
                <a:extLst>
                  <a:ext uri="{FF2B5EF4-FFF2-40B4-BE49-F238E27FC236}">
                    <a16:creationId xmlns:a16="http://schemas.microsoft.com/office/drawing/2014/main" id="{4C8A5CEC-86AF-4DEE-A608-8D925B3837C2}"/>
                  </a:ext>
                </a:extLst>
              </p:cNvPr>
              <p:cNvSpPr>
                <a:spLocks noChangeShapeType="1"/>
              </p:cNvSpPr>
              <p:nvPr/>
            </p:nvSpPr>
            <p:spPr bwMode="auto">
              <a:xfrm flipH="1" flipV="1">
                <a:off x="2552700" y="2708276"/>
                <a:ext cx="101600"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93" name="Line 58">
                <a:extLst>
                  <a:ext uri="{FF2B5EF4-FFF2-40B4-BE49-F238E27FC236}">
                    <a16:creationId xmlns:a16="http://schemas.microsoft.com/office/drawing/2014/main" id="{9C969C8A-8B48-466B-9229-ED100EB16850}"/>
                  </a:ext>
                </a:extLst>
              </p:cNvPr>
              <p:cNvSpPr>
                <a:spLocks noChangeShapeType="1"/>
              </p:cNvSpPr>
              <p:nvPr/>
            </p:nvSpPr>
            <p:spPr bwMode="auto">
              <a:xfrm flipH="1" flipV="1">
                <a:off x="2576513" y="2762251"/>
                <a:ext cx="74612" cy="5873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94" name="Line 59">
                <a:extLst>
                  <a:ext uri="{FF2B5EF4-FFF2-40B4-BE49-F238E27FC236}">
                    <a16:creationId xmlns:a16="http://schemas.microsoft.com/office/drawing/2014/main" id="{E5AA61AE-6B6A-45E1-B671-9DE6DC052FC6}"/>
                  </a:ext>
                </a:extLst>
              </p:cNvPr>
              <p:cNvSpPr>
                <a:spLocks noChangeShapeType="1"/>
              </p:cNvSpPr>
              <p:nvPr/>
            </p:nvSpPr>
            <p:spPr bwMode="auto">
              <a:xfrm flipV="1">
                <a:off x="2514600" y="2822576"/>
                <a:ext cx="136525" cy="1000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95" name="Line 60">
                <a:extLst>
                  <a:ext uri="{FF2B5EF4-FFF2-40B4-BE49-F238E27FC236}">
                    <a16:creationId xmlns:a16="http://schemas.microsoft.com/office/drawing/2014/main" id="{1688BE07-44F9-4614-94A8-CBBB4DCBDB74}"/>
                  </a:ext>
                </a:extLst>
              </p:cNvPr>
              <p:cNvSpPr>
                <a:spLocks noChangeShapeType="1"/>
              </p:cNvSpPr>
              <p:nvPr/>
            </p:nvSpPr>
            <p:spPr bwMode="auto">
              <a:xfrm flipV="1">
                <a:off x="2868613" y="2552701"/>
                <a:ext cx="303212" cy="8096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96" name="Line 61">
                <a:extLst>
                  <a:ext uri="{FF2B5EF4-FFF2-40B4-BE49-F238E27FC236}">
                    <a16:creationId xmlns:a16="http://schemas.microsoft.com/office/drawing/2014/main" id="{736F2EBF-16A5-4EF1-AAC0-309AA08EE62D}"/>
                  </a:ext>
                </a:extLst>
              </p:cNvPr>
              <p:cNvSpPr>
                <a:spLocks noChangeShapeType="1"/>
              </p:cNvSpPr>
              <p:nvPr/>
            </p:nvSpPr>
            <p:spPr bwMode="auto">
              <a:xfrm flipH="1" flipV="1">
                <a:off x="3127375" y="2565401"/>
                <a:ext cx="61913" cy="13970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97" name="Line 62">
                <a:extLst>
                  <a:ext uri="{FF2B5EF4-FFF2-40B4-BE49-F238E27FC236}">
                    <a16:creationId xmlns:a16="http://schemas.microsoft.com/office/drawing/2014/main" id="{10B31E36-D6C3-46CD-8F60-19F969998DD8}"/>
                  </a:ext>
                </a:extLst>
              </p:cNvPr>
              <p:cNvSpPr>
                <a:spLocks noChangeShapeType="1"/>
              </p:cNvSpPr>
              <p:nvPr/>
            </p:nvSpPr>
            <p:spPr bwMode="auto">
              <a:xfrm flipV="1">
                <a:off x="3087688" y="2565401"/>
                <a:ext cx="39687" cy="14287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98" name="Line 63">
                <a:extLst>
                  <a:ext uri="{FF2B5EF4-FFF2-40B4-BE49-F238E27FC236}">
                    <a16:creationId xmlns:a16="http://schemas.microsoft.com/office/drawing/2014/main" id="{7230AC07-8A21-4206-8042-38E91717C54F}"/>
                  </a:ext>
                </a:extLst>
              </p:cNvPr>
              <p:cNvSpPr>
                <a:spLocks noChangeShapeType="1"/>
              </p:cNvSpPr>
              <p:nvPr/>
            </p:nvSpPr>
            <p:spPr bwMode="auto">
              <a:xfrm>
                <a:off x="3001963" y="2597151"/>
                <a:ext cx="85725" cy="1111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99" name="Line 64">
                <a:extLst>
                  <a:ext uri="{FF2B5EF4-FFF2-40B4-BE49-F238E27FC236}">
                    <a16:creationId xmlns:a16="http://schemas.microsoft.com/office/drawing/2014/main" id="{FAEFB7D5-5F4C-42B4-A838-D0E05437E2E1}"/>
                  </a:ext>
                </a:extLst>
              </p:cNvPr>
              <p:cNvSpPr>
                <a:spLocks noChangeShapeType="1"/>
              </p:cNvSpPr>
              <p:nvPr/>
            </p:nvSpPr>
            <p:spPr bwMode="auto">
              <a:xfrm flipV="1">
                <a:off x="2974975" y="2597151"/>
                <a:ext cx="26988" cy="1111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00" name="Line 65">
                <a:extLst>
                  <a:ext uri="{FF2B5EF4-FFF2-40B4-BE49-F238E27FC236}">
                    <a16:creationId xmlns:a16="http://schemas.microsoft.com/office/drawing/2014/main" id="{392726E9-E2DF-4B54-B735-D6AB7F038588}"/>
                  </a:ext>
                </a:extLst>
              </p:cNvPr>
              <p:cNvSpPr>
                <a:spLocks noChangeShapeType="1"/>
              </p:cNvSpPr>
              <p:nvPr/>
            </p:nvSpPr>
            <p:spPr bwMode="auto">
              <a:xfrm flipV="1">
                <a:off x="2868613" y="2922588"/>
                <a:ext cx="214312" cy="18415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01" name="Line 66">
                <a:extLst>
                  <a:ext uri="{FF2B5EF4-FFF2-40B4-BE49-F238E27FC236}">
                    <a16:creationId xmlns:a16="http://schemas.microsoft.com/office/drawing/2014/main" id="{72522BA2-CCD6-4BFA-B2E8-C0CC705C7EB3}"/>
                  </a:ext>
                </a:extLst>
              </p:cNvPr>
              <p:cNvSpPr>
                <a:spLocks noChangeShapeType="1"/>
              </p:cNvSpPr>
              <p:nvPr/>
            </p:nvSpPr>
            <p:spPr bwMode="auto">
              <a:xfrm flipV="1">
                <a:off x="2951163" y="2922588"/>
                <a:ext cx="131762" cy="252413"/>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02" name="Line 67">
                <a:extLst>
                  <a:ext uri="{FF2B5EF4-FFF2-40B4-BE49-F238E27FC236}">
                    <a16:creationId xmlns:a16="http://schemas.microsoft.com/office/drawing/2014/main" id="{1E272ADA-5218-4EF4-9616-15CE58947CE2}"/>
                  </a:ext>
                </a:extLst>
              </p:cNvPr>
              <p:cNvSpPr>
                <a:spLocks noChangeShapeType="1"/>
              </p:cNvSpPr>
              <p:nvPr/>
            </p:nvSpPr>
            <p:spPr bwMode="auto">
              <a:xfrm flipV="1">
                <a:off x="2947988" y="3025776"/>
                <a:ext cx="80962" cy="1587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03" name="Line 68">
                <a:extLst>
                  <a:ext uri="{FF2B5EF4-FFF2-40B4-BE49-F238E27FC236}">
                    <a16:creationId xmlns:a16="http://schemas.microsoft.com/office/drawing/2014/main" id="{1FA16263-CA5B-4428-BE39-903C95D91C09}"/>
                  </a:ext>
                </a:extLst>
              </p:cNvPr>
              <p:cNvSpPr>
                <a:spLocks noChangeShapeType="1"/>
              </p:cNvSpPr>
              <p:nvPr/>
            </p:nvSpPr>
            <p:spPr bwMode="auto">
              <a:xfrm flipH="1" flipV="1">
                <a:off x="3022600" y="2978151"/>
                <a:ext cx="6350" cy="47625"/>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04" name="Line 69">
                <a:extLst>
                  <a:ext uri="{FF2B5EF4-FFF2-40B4-BE49-F238E27FC236}">
                    <a16:creationId xmlns:a16="http://schemas.microsoft.com/office/drawing/2014/main" id="{214DC6BE-C48E-453A-88C3-D622AD4AC643}"/>
                  </a:ext>
                </a:extLst>
              </p:cNvPr>
              <p:cNvSpPr>
                <a:spLocks noChangeShapeType="1"/>
              </p:cNvSpPr>
              <p:nvPr/>
            </p:nvSpPr>
            <p:spPr bwMode="auto">
              <a:xfrm>
                <a:off x="2868613" y="3175001"/>
                <a:ext cx="14287"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05" name="Line 70">
                <a:extLst>
                  <a:ext uri="{FF2B5EF4-FFF2-40B4-BE49-F238E27FC236}">
                    <a16:creationId xmlns:a16="http://schemas.microsoft.com/office/drawing/2014/main" id="{24FCFB7D-DC63-4071-AA59-8F8A2A93C6A8}"/>
                  </a:ext>
                </a:extLst>
              </p:cNvPr>
              <p:cNvSpPr>
                <a:spLocks noChangeShapeType="1"/>
              </p:cNvSpPr>
              <p:nvPr/>
            </p:nvSpPr>
            <p:spPr bwMode="auto">
              <a:xfrm>
                <a:off x="2859088" y="3175001"/>
                <a:ext cx="889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06" name="Line 71">
                <a:extLst>
                  <a:ext uri="{FF2B5EF4-FFF2-40B4-BE49-F238E27FC236}">
                    <a16:creationId xmlns:a16="http://schemas.microsoft.com/office/drawing/2014/main" id="{288C3760-C728-4B62-9EA3-6D1BF2726214}"/>
                  </a:ext>
                </a:extLst>
              </p:cNvPr>
              <p:cNvSpPr>
                <a:spLocks noChangeShapeType="1"/>
              </p:cNvSpPr>
              <p:nvPr/>
            </p:nvSpPr>
            <p:spPr bwMode="auto">
              <a:xfrm flipH="1">
                <a:off x="2859088" y="3175001"/>
                <a:ext cx="9525"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07" name="Line 72">
                <a:extLst>
                  <a:ext uri="{FF2B5EF4-FFF2-40B4-BE49-F238E27FC236}">
                    <a16:creationId xmlns:a16="http://schemas.microsoft.com/office/drawing/2014/main" id="{48623A50-1B7B-49D8-A08B-8D6C1CCAB1EA}"/>
                  </a:ext>
                </a:extLst>
              </p:cNvPr>
              <p:cNvSpPr>
                <a:spLocks noChangeShapeType="1"/>
              </p:cNvSpPr>
              <p:nvPr/>
            </p:nvSpPr>
            <p:spPr bwMode="auto">
              <a:xfrm>
                <a:off x="2868613" y="3175001"/>
                <a:ext cx="14287"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08" name="Line 73">
                <a:extLst>
                  <a:ext uri="{FF2B5EF4-FFF2-40B4-BE49-F238E27FC236}">
                    <a16:creationId xmlns:a16="http://schemas.microsoft.com/office/drawing/2014/main" id="{3D0D5B20-3C5B-4539-BCD8-DBF70562AAB6}"/>
                  </a:ext>
                </a:extLst>
              </p:cNvPr>
              <p:cNvSpPr>
                <a:spLocks noChangeShapeType="1"/>
              </p:cNvSpPr>
              <p:nvPr/>
            </p:nvSpPr>
            <p:spPr bwMode="auto">
              <a:xfrm>
                <a:off x="2859088" y="3175001"/>
                <a:ext cx="889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09" name="Line 74">
                <a:extLst>
                  <a:ext uri="{FF2B5EF4-FFF2-40B4-BE49-F238E27FC236}">
                    <a16:creationId xmlns:a16="http://schemas.microsoft.com/office/drawing/2014/main" id="{EA9994D7-CC80-4B48-9747-6F4E460D0697}"/>
                  </a:ext>
                </a:extLst>
              </p:cNvPr>
              <p:cNvSpPr>
                <a:spLocks noChangeShapeType="1"/>
              </p:cNvSpPr>
              <p:nvPr/>
            </p:nvSpPr>
            <p:spPr bwMode="auto">
              <a:xfrm flipH="1">
                <a:off x="2859088" y="3175001"/>
                <a:ext cx="9525"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10" name="Line 75">
                <a:extLst>
                  <a:ext uri="{FF2B5EF4-FFF2-40B4-BE49-F238E27FC236}">
                    <a16:creationId xmlns:a16="http://schemas.microsoft.com/office/drawing/2014/main" id="{DEBEB21A-AD53-4308-9EB6-CAAD7DBB9947}"/>
                  </a:ext>
                </a:extLst>
              </p:cNvPr>
              <p:cNvSpPr>
                <a:spLocks noChangeShapeType="1"/>
              </p:cNvSpPr>
              <p:nvPr/>
            </p:nvSpPr>
            <p:spPr bwMode="auto">
              <a:xfrm flipH="1" flipV="1">
                <a:off x="2947988" y="3041651"/>
                <a:ext cx="30162" cy="650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11" name="Line 76">
                <a:extLst>
                  <a:ext uri="{FF2B5EF4-FFF2-40B4-BE49-F238E27FC236}">
                    <a16:creationId xmlns:a16="http://schemas.microsoft.com/office/drawing/2014/main" id="{A22293DC-74CA-4CEC-9FC7-CBBC44A8B7C5}"/>
                  </a:ext>
                </a:extLst>
              </p:cNvPr>
              <p:cNvSpPr>
                <a:spLocks noChangeShapeType="1"/>
              </p:cNvSpPr>
              <p:nvPr/>
            </p:nvSpPr>
            <p:spPr bwMode="auto">
              <a:xfrm>
                <a:off x="2868613" y="3106738"/>
                <a:ext cx="109537"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12" name="Line 77">
                <a:extLst>
                  <a:ext uri="{FF2B5EF4-FFF2-40B4-BE49-F238E27FC236}">
                    <a16:creationId xmlns:a16="http://schemas.microsoft.com/office/drawing/2014/main" id="{D7A132DF-BA53-468F-90A6-7541F43DA238}"/>
                  </a:ext>
                </a:extLst>
              </p:cNvPr>
              <p:cNvSpPr>
                <a:spLocks noChangeShapeType="1"/>
              </p:cNvSpPr>
              <p:nvPr/>
            </p:nvSpPr>
            <p:spPr bwMode="auto">
              <a:xfrm flipV="1">
                <a:off x="3082925" y="2708276"/>
                <a:ext cx="106363"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13" name="Line 78">
                <a:extLst>
                  <a:ext uri="{FF2B5EF4-FFF2-40B4-BE49-F238E27FC236}">
                    <a16:creationId xmlns:a16="http://schemas.microsoft.com/office/drawing/2014/main" id="{8480764B-81FB-4B0D-89E2-1DD6BF460422}"/>
                  </a:ext>
                </a:extLst>
              </p:cNvPr>
              <p:cNvSpPr>
                <a:spLocks noChangeShapeType="1"/>
              </p:cNvSpPr>
              <p:nvPr/>
            </p:nvSpPr>
            <p:spPr bwMode="auto">
              <a:xfrm flipV="1">
                <a:off x="3087688" y="2762251"/>
                <a:ext cx="71437" cy="5873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14" name="Line 79">
                <a:extLst>
                  <a:ext uri="{FF2B5EF4-FFF2-40B4-BE49-F238E27FC236}">
                    <a16:creationId xmlns:a16="http://schemas.microsoft.com/office/drawing/2014/main" id="{5BC2543D-625D-404A-8324-1FBA8D914F8E}"/>
                  </a:ext>
                </a:extLst>
              </p:cNvPr>
              <p:cNvSpPr>
                <a:spLocks noChangeShapeType="1"/>
              </p:cNvSpPr>
              <p:nvPr/>
            </p:nvSpPr>
            <p:spPr bwMode="auto">
              <a:xfrm flipH="1" flipV="1">
                <a:off x="3087688" y="2822576"/>
                <a:ext cx="134937" cy="1000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15" name="Line 80">
                <a:extLst>
                  <a:ext uri="{FF2B5EF4-FFF2-40B4-BE49-F238E27FC236}">
                    <a16:creationId xmlns:a16="http://schemas.microsoft.com/office/drawing/2014/main" id="{2B9D4169-D139-48A1-A7E9-8AF03F9FD51C}"/>
                  </a:ext>
                </a:extLst>
              </p:cNvPr>
              <p:cNvSpPr>
                <a:spLocks noChangeShapeType="1"/>
              </p:cNvSpPr>
              <p:nvPr/>
            </p:nvSpPr>
            <p:spPr bwMode="auto">
              <a:xfrm>
                <a:off x="2868613" y="2708276"/>
                <a:ext cx="31750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16" name="Line 81">
                <a:extLst>
                  <a:ext uri="{FF2B5EF4-FFF2-40B4-BE49-F238E27FC236}">
                    <a16:creationId xmlns:a16="http://schemas.microsoft.com/office/drawing/2014/main" id="{E3E4911C-8903-42E6-8DB8-03826E5AD812}"/>
                  </a:ext>
                </a:extLst>
              </p:cNvPr>
              <p:cNvSpPr>
                <a:spLocks noChangeShapeType="1"/>
              </p:cNvSpPr>
              <p:nvPr/>
            </p:nvSpPr>
            <p:spPr bwMode="auto">
              <a:xfrm flipH="1" flipV="1">
                <a:off x="3087688" y="2708276"/>
                <a:ext cx="285750"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17" name="Line 82">
                <a:extLst>
                  <a:ext uri="{FF2B5EF4-FFF2-40B4-BE49-F238E27FC236}">
                    <a16:creationId xmlns:a16="http://schemas.microsoft.com/office/drawing/2014/main" id="{55E768D5-CB6E-47A6-B250-7F23060F8B66}"/>
                  </a:ext>
                </a:extLst>
              </p:cNvPr>
              <p:cNvSpPr>
                <a:spLocks noChangeShapeType="1"/>
              </p:cNvSpPr>
              <p:nvPr/>
            </p:nvSpPr>
            <p:spPr bwMode="auto">
              <a:xfrm>
                <a:off x="3087688" y="2922588"/>
                <a:ext cx="285750"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18" name="Line 83">
                <a:extLst>
                  <a:ext uri="{FF2B5EF4-FFF2-40B4-BE49-F238E27FC236}">
                    <a16:creationId xmlns:a16="http://schemas.microsoft.com/office/drawing/2014/main" id="{8E2772B1-1D7E-4ED4-A2A9-5A3DA245AD4F}"/>
                  </a:ext>
                </a:extLst>
              </p:cNvPr>
              <p:cNvSpPr>
                <a:spLocks noChangeShapeType="1"/>
              </p:cNvSpPr>
              <p:nvPr/>
            </p:nvSpPr>
            <p:spPr bwMode="auto">
              <a:xfrm>
                <a:off x="3082925" y="2922588"/>
                <a:ext cx="290513"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19" name="Line 84">
                <a:extLst>
                  <a:ext uri="{FF2B5EF4-FFF2-40B4-BE49-F238E27FC236}">
                    <a16:creationId xmlns:a16="http://schemas.microsoft.com/office/drawing/2014/main" id="{FC28905F-1589-452A-83EC-33E81C53B98D}"/>
                  </a:ext>
                </a:extLst>
              </p:cNvPr>
              <p:cNvSpPr>
                <a:spLocks noChangeShapeType="1"/>
              </p:cNvSpPr>
              <p:nvPr/>
            </p:nvSpPr>
            <p:spPr bwMode="auto">
              <a:xfrm>
                <a:off x="3087688" y="2708276"/>
                <a:ext cx="0" cy="214312"/>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20" name="Line 85">
                <a:extLst>
                  <a:ext uri="{FF2B5EF4-FFF2-40B4-BE49-F238E27FC236}">
                    <a16:creationId xmlns:a16="http://schemas.microsoft.com/office/drawing/2014/main" id="{37CF6EB6-13CF-491C-891C-9F1EE10C8F78}"/>
                  </a:ext>
                </a:extLst>
              </p:cNvPr>
              <p:cNvSpPr>
                <a:spLocks noChangeShapeType="1"/>
              </p:cNvSpPr>
              <p:nvPr/>
            </p:nvSpPr>
            <p:spPr bwMode="auto">
              <a:xfrm>
                <a:off x="2868613" y="2636838"/>
                <a:ext cx="106362" cy="7143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21" name="Line 86">
                <a:extLst>
                  <a:ext uri="{FF2B5EF4-FFF2-40B4-BE49-F238E27FC236}">
                    <a16:creationId xmlns:a16="http://schemas.microsoft.com/office/drawing/2014/main" id="{66CED0C4-A397-4D89-B201-29C9BB213ECE}"/>
                  </a:ext>
                </a:extLst>
              </p:cNvPr>
              <p:cNvSpPr>
                <a:spLocks noChangeShapeType="1"/>
              </p:cNvSpPr>
              <p:nvPr/>
            </p:nvSpPr>
            <p:spPr bwMode="auto">
              <a:xfrm>
                <a:off x="2868613" y="2922588"/>
                <a:ext cx="214312" cy="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22" name="Line 87">
                <a:extLst>
                  <a:ext uri="{FF2B5EF4-FFF2-40B4-BE49-F238E27FC236}">
                    <a16:creationId xmlns:a16="http://schemas.microsoft.com/office/drawing/2014/main" id="{00BB3B4C-BC26-4463-A9BF-98D16322F846}"/>
                  </a:ext>
                </a:extLst>
              </p:cNvPr>
              <p:cNvSpPr>
                <a:spLocks noChangeShapeType="1"/>
              </p:cNvSpPr>
              <p:nvPr/>
            </p:nvSpPr>
            <p:spPr bwMode="auto">
              <a:xfrm>
                <a:off x="3087688" y="2733676"/>
                <a:ext cx="0" cy="76200"/>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23" name="Line 88">
                <a:extLst>
                  <a:ext uri="{FF2B5EF4-FFF2-40B4-BE49-F238E27FC236}">
                    <a16:creationId xmlns:a16="http://schemas.microsoft.com/office/drawing/2014/main" id="{1AF225FD-65E5-4233-A058-AF15E06BC3B8}"/>
                  </a:ext>
                </a:extLst>
              </p:cNvPr>
              <p:cNvSpPr>
                <a:spLocks noChangeShapeType="1"/>
              </p:cNvSpPr>
              <p:nvPr/>
            </p:nvSpPr>
            <p:spPr bwMode="auto">
              <a:xfrm>
                <a:off x="3373438" y="2922588"/>
                <a:ext cx="0" cy="1793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24" name="Line 89">
                <a:extLst>
                  <a:ext uri="{FF2B5EF4-FFF2-40B4-BE49-F238E27FC236}">
                    <a16:creationId xmlns:a16="http://schemas.microsoft.com/office/drawing/2014/main" id="{CDAFA0B2-55FA-4302-86DE-437BC03475C6}"/>
                  </a:ext>
                </a:extLst>
              </p:cNvPr>
              <p:cNvSpPr>
                <a:spLocks noChangeShapeType="1"/>
              </p:cNvSpPr>
              <p:nvPr/>
            </p:nvSpPr>
            <p:spPr bwMode="auto">
              <a:xfrm>
                <a:off x="2868613" y="2708276"/>
                <a:ext cx="0" cy="128587"/>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25" name="Line 90">
                <a:extLst>
                  <a:ext uri="{FF2B5EF4-FFF2-40B4-BE49-F238E27FC236}">
                    <a16:creationId xmlns:a16="http://schemas.microsoft.com/office/drawing/2014/main" id="{EF2D2DDA-9A8F-4269-8A46-E42A86E514E1}"/>
                  </a:ext>
                </a:extLst>
              </p:cNvPr>
              <p:cNvSpPr>
                <a:spLocks noChangeShapeType="1"/>
              </p:cNvSpPr>
              <p:nvPr/>
            </p:nvSpPr>
            <p:spPr bwMode="auto">
              <a:xfrm>
                <a:off x="2365375" y="2922588"/>
                <a:ext cx="0" cy="179388"/>
              </a:xfrm>
              <a:prstGeom prst="line">
                <a:avLst/>
              </a:prstGeom>
              <a:noFill/>
              <a:ln w="12700">
                <a:solidFill>
                  <a:schemeClr val="bg2">
                    <a:lumMod val="50000"/>
                  </a:schemeClr>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sp>
            <p:nvSpPr>
              <p:cNvPr id="126" name="未知">
                <a:extLst>
                  <a:ext uri="{FF2B5EF4-FFF2-40B4-BE49-F238E27FC236}">
                    <a16:creationId xmlns:a16="http://schemas.microsoft.com/office/drawing/2014/main" id="{3B471E13-48D4-4161-9ACA-176C7F059A67}"/>
                  </a:ext>
                </a:extLst>
              </p:cNvPr>
              <p:cNvSpPr>
                <a:spLocks noEditPoints="1"/>
              </p:cNvSpPr>
              <p:nvPr/>
            </p:nvSpPr>
            <p:spPr bwMode="auto">
              <a:xfrm>
                <a:off x="2609850" y="2563813"/>
                <a:ext cx="603250" cy="371475"/>
              </a:xfrm>
              <a:custGeom>
                <a:avLst/>
                <a:gdLst>
                  <a:gd name="T0" fmla="*/ 2147483647 w 653"/>
                  <a:gd name="T1" fmla="*/ 2147483647 h 525"/>
                  <a:gd name="T2" fmla="*/ 0 w 653"/>
                  <a:gd name="T3" fmla="*/ 0 h 525"/>
                  <a:gd name="T4" fmla="*/ 2147483647 w 653"/>
                  <a:gd name="T5" fmla="*/ 2147483647 h 525"/>
                  <a:gd name="T6" fmla="*/ 2147483647 w 653"/>
                  <a:gd name="T7" fmla="*/ 2147483647 h 525"/>
                  <a:gd name="T8" fmla="*/ 2147483647 w 653"/>
                  <a:gd name="T9" fmla="*/ 2147483647 h 525"/>
                  <a:gd name="T10" fmla="*/ 2147483647 w 653"/>
                  <a:gd name="T11" fmla="*/ 2147483647 h 525"/>
                  <a:gd name="T12" fmla="*/ 2147483647 w 653"/>
                  <a:gd name="T13" fmla="*/ 2147483647 h 525"/>
                  <a:gd name="T14" fmla="*/ 2147483647 w 653"/>
                  <a:gd name="T15" fmla="*/ 2147483647 h 525"/>
                  <a:gd name="T16" fmla="*/ 2147483647 w 653"/>
                  <a:gd name="T17" fmla="*/ 2147483647 h 525"/>
                  <a:gd name="T18" fmla="*/ 2147483647 w 653"/>
                  <a:gd name="T19" fmla="*/ 2147483647 h 525"/>
                  <a:gd name="T20" fmla="*/ 2147483647 w 653"/>
                  <a:gd name="T21" fmla="*/ 2147483647 h 525"/>
                  <a:gd name="T22" fmla="*/ 2147483647 w 653"/>
                  <a:gd name="T23" fmla="*/ 2147483647 h 525"/>
                  <a:gd name="T24" fmla="*/ 2147483647 w 653"/>
                  <a:gd name="T25" fmla="*/ 2147483647 h 525"/>
                  <a:gd name="T26" fmla="*/ 2147483647 w 653"/>
                  <a:gd name="T27" fmla="*/ 2147483647 h 525"/>
                  <a:gd name="T28" fmla="*/ 2147483647 w 653"/>
                  <a:gd name="T29" fmla="*/ 2147483647 h 525"/>
                  <a:gd name="T30" fmla="*/ 2147483647 w 653"/>
                  <a:gd name="T31" fmla="*/ 2147483647 h 525"/>
                  <a:gd name="T32" fmla="*/ 2147483647 w 653"/>
                  <a:gd name="T33" fmla="*/ 2147483647 h 525"/>
                  <a:gd name="T34" fmla="*/ 2147483647 w 653"/>
                  <a:gd name="T35" fmla="*/ 2147483647 h 525"/>
                  <a:gd name="T36" fmla="*/ 2147483647 w 653"/>
                  <a:gd name="T37" fmla="*/ 2147483647 h 525"/>
                  <a:gd name="T38" fmla="*/ 2147483647 w 653"/>
                  <a:gd name="T39" fmla="*/ 2147483647 h 525"/>
                  <a:gd name="T40" fmla="*/ 2147483647 w 653"/>
                  <a:gd name="T41" fmla="*/ 2147483647 h 525"/>
                  <a:gd name="T42" fmla="*/ 2147483647 w 653"/>
                  <a:gd name="T43" fmla="*/ 2147483647 h 525"/>
                  <a:gd name="T44" fmla="*/ 2147483647 w 653"/>
                  <a:gd name="T45" fmla="*/ 2147483647 h 525"/>
                  <a:gd name="T46" fmla="*/ 2147483647 w 653"/>
                  <a:gd name="T47" fmla="*/ 2147483647 h 525"/>
                  <a:gd name="T48" fmla="*/ 2147483647 w 653"/>
                  <a:gd name="T49" fmla="*/ 2147483647 h 525"/>
                  <a:gd name="T50" fmla="*/ 2147483647 w 653"/>
                  <a:gd name="T51" fmla="*/ 2147483647 h 525"/>
                  <a:gd name="T52" fmla="*/ 2147483647 w 653"/>
                  <a:gd name="T53" fmla="*/ 2147483647 h 525"/>
                  <a:gd name="T54" fmla="*/ 2147483647 w 653"/>
                  <a:gd name="T55" fmla="*/ 2147483647 h 525"/>
                  <a:gd name="T56" fmla="*/ 2147483647 w 653"/>
                  <a:gd name="T57" fmla="*/ 2147483647 h 525"/>
                  <a:gd name="T58" fmla="*/ 2147483647 w 653"/>
                  <a:gd name="T59" fmla="*/ 2147483647 h 525"/>
                  <a:gd name="T60" fmla="*/ 2147483647 w 653"/>
                  <a:gd name="T61" fmla="*/ 2147483647 h 525"/>
                  <a:gd name="T62" fmla="*/ 2147483647 w 653"/>
                  <a:gd name="T63" fmla="*/ 2147483647 h 525"/>
                  <a:gd name="T64" fmla="*/ 2147483647 w 653"/>
                  <a:gd name="T65" fmla="*/ 2147483647 h 525"/>
                  <a:gd name="T66" fmla="*/ 2147483647 w 653"/>
                  <a:gd name="T67" fmla="*/ 2147483647 h 525"/>
                  <a:gd name="T68" fmla="*/ 2147483647 w 653"/>
                  <a:gd name="T69" fmla="*/ 2147483647 h 525"/>
                  <a:gd name="T70" fmla="*/ 2147483647 w 653"/>
                  <a:gd name="T71" fmla="*/ 2147483647 h 525"/>
                  <a:gd name="T72" fmla="*/ 2147483647 w 653"/>
                  <a:gd name="T73" fmla="*/ 2147483647 h 525"/>
                  <a:gd name="T74" fmla="*/ 2147483647 w 653"/>
                  <a:gd name="T75" fmla="*/ 2147483647 h 525"/>
                  <a:gd name="T76" fmla="*/ 2147483647 w 653"/>
                  <a:gd name="T77" fmla="*/ 2147483647 h 525"/>
                  <a:gd name="T78" fmla="*/ 2147483647 w 653"/>
                  <a:gd name="T79" fmla="*/ 2147483647 h 525"/>
                  <a:gd name="T80" fmla="*/ 2147483647 w 653"/>
                  <a:gd name="T81" fmla="*/ 2147483647 h 525"/>
                  <a:gd name="T82" fmla="*/ 2147483647 w 653"/>
                  <a:gd name="T83" fmla="*/ 2147483647 h 525"/>
                  <a:gd name="T84" fmla="*/ 2147483647 w 653"/>
                  <a:gd name="T85" fmla="*/ 2147483647 h 525"/>
                  <a:gd name="T86" fmla="*/ 2147483647 w 653"/>
                  <a:gd name="T87" fmla="*/ 2147483647 h 525"/>
                  <a:gd name="T88" fmla="*/ 2147483647 w 653"/>
                  <a:gd name="T89" fmla="*/ 2147483647 h 525"/>
                  <a:gd name="T90" fmla="*/ 2147483647 w 653"/>
                  <a:gd name="T91" fmla="*/ 2147483647 h 525"/>
                  <a:gd name="T92" fmla="*/ 2147483647 w 653"/>
                  <a:gd name="T93" fmla="*/ 2147483647 h 525"/>
                  <a:gd name="T94" fmla="*/ 2147483647 w 653"/>
                  <a:gd name="T95" fmla="*/ 2147483647 h 525"/>
                  <a:gd name="T96" fmla="*/ 2147483647 w 653"/>
                  <a:gd name="T97" fmla="*/ 2147483647 h 525"/>
                  <a:gd name="T98" fmla="*/ 2147483647 w 653"/>
                  <a:gd name="T99" fmla="*/ 2147483647 h 525"/>
                  <a:gd name="T100" fmla="*/ 2147483647 w 653"/>
                  <a:gd name="T101" fmla="*/ 2147483647 h 525"/>
                  <a:gd name="T102" fmla="*/ 2147483647 w 653"/>
                  <a:gd name="T103" fmla="*/ 2147483647 h 525"/>
                  <a:gd name="T104" fmla="*/ 2147483647 w 653"/>
                  <a:gd name="T105" fmla="*/ 2147483647 h 525"/>
                  <a:gd name="T106" fmla="*/ 2147483647 w 653"/>
                  <a:gd name="T107" fmla="*/ 2147483647 h 525"/>
                  <a:gd name="T108" fmla="*/ 2147483647 w 653"/>
                  <a:gd name="T109" fmla="*/ 2147483647 h 525"/>
                  <a:gd name="T110" fmla="*/ 2147483647 w 653"/>
                  <a:gd name="T111" fmla="*/ 2147483647 h 525"/>
                  <a:gd name="T112" fmla="*/ 2147483647 w 653"/>
                  <a:gd name="T113" fmla="*/ 2147483647 h 525"/>
                  <a:gd name="T114" fmla="*/ 2147483647 w 653"/>
                  <a:gd name="T115" fmla="*/ 2147483647 h 525"/>
                  <a:gd name="T116" fmla="*/ 2147483647 w 653"/>
                  <a:gd name="T117" fmla="*/ 2147483647 h 525"/>
                  <a:gd name="T118" fmla="*/ 2147483647 w 653"/>
                  <a:gd name="T119" fmla="*/ 2147483647 h 525"/>
                  <a:gd name="T120" fmla="*/ 2147483647 w 653"/>
                  <a:gd name="T121" fmla="*/ 2147483647 h 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53"/>
                  <a:gd name="T184" fmla="*/ 0 h 525"/>
                  <a:gd name="T185" fmla="*/ 653 w 653"/>
                  <a:gd name="T186" fmla="*/ 525 h 5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53" h="525">
                    <a:moveTo>
                      <a:pt x="3" y="0"/>
                    </a:moveTo>
                    <a:lnTo>
                      <a:pt x="21" y="23"/>
                    </a:lnTo>
                    <a:lnTo>
                      <a:pt x="21" y="24"/>
                    </a:lnTo>
                    <a:lnTo>
                      <a:pt x="18" y="24"/>
                    </a:lnTo>
                    <a:lnTo>
                      <a:pt x="0" y="4"/>
                    </a:lnTo>
                    <a:lnTo>
                      <a:pt x="0" y="0"/>
                    </a:lnTo>
                    <a:lnTo>
                      <a:pt x="3" y="0"/>
                    </a:lnTo>
                    <a:close/>
                    <a:moveTo>
                      <a:pt x="35" y="37"/>
                    </a:moveTo>
                    <a:lnTo>
                      <a:pt x="52" y="56"/>
                    </a:lnTo>
                    <a:lnTo>
                      <a:pt x="55" y="59"/>
                    </a:lnTo>
                    <a:lnTo>
                      <a:pt x="55" y="62"/>
                    </a:lnTo>
                    <a:lnTo>
                      <a:pt x="52" y="62"/>
                    </a:lnTo>
                    <a:lnTo>
                      <a:pt x="49" y="59"/>
                    </a:lnTo>
                    <a:lnTo>
                      <a:pt x="32" y="40"/>
                    </a:lnTo>
                    <a:lnTo>
                      <a:pt x="32" y="37"/>
                    </a:lnTo>
                    <a:lnTo>
                      <a:pt x="35" y="37"/>
                    </a:lnTo>
                    <a:close/>
                    <a:moveTo>
                      <a:pt x="69" y="73"/>
                    </a:moveTo>
                    <a:lnTo>
                      <a:pt x="89" y="95"/>
                    </a:lnTo>
                    <a:lnTo>
                      <a:pt x="89" y="98"/>
                    </a:lnTo>
                    <a:lnTo>
                      <a:pt x="86" y="98"/>
                    </a:lnTo>
                    <a:lnTo>
                      <a:pt x="66" y="76"/>
                    </a:lnTo>
                    <a:lnTo>
                      <a:pt x="66" y="73"/>
                    </a:lnTo>
                    <a:lnTo>
                      <a:pt x="69" y="73"/>
                    </a:lnTo>
                    <a:close/>
                    <a:moveTo>
                      <a:pt x="103" y="109"/>
                    </a:moveTo>
                    <a:lnTo>
                      <a:pt x="103" y="109"/>
                    </a:lnTo>
                    <a:lnTo>
                      <a:pt x="122" y="130"/>
                    </a:lnTo>
                    <a:lnTo>
                      <a:pt x="122" y="133"/>
                    </a:lnTo>
                    <a:lnTo>
                      <a:pt x="119" y="133"/>
                    </a:lnTo>
                    <a:lnTo>
                      <a:pt x="99" y="113"/>
                    </a:lnTo>
                    <a:lnTo>
                      <a:pt x="99" y="109"/>
                    </a:lnTo>
                    <a:lnTo>
                      <a:pt x="103" y="109"/>
                    </a:lnTo>
                    <a:close/>
                    <a:moveTo>
                      <a:pt x="136" y="146"/>
                    </a:moveTo>
                    <a:lnTo>
                      <a:pt x="153" y="162"/>
                    </a:lnTo>
                    <a:lnTo>
                      <a:pt x="156" y="166"/>
                    </a:lnTo>
                    <a:lnTo>
                      <a:pt x="158" y="168"/>
                    </a:lnTo>
                    <a:lnTo>
                      <a:pt x="156" y="170"/>
                    </a:lnTo>
                    <a:lnTo>
                      <a:pt x="153" y="170"/>
                    </a:lnTo>
                    <a:lnTo>
                      <a:pt x="150" y="165"/>
                    </a:lnTo>
                    <a:lnTo>
                      <a:pt x="133" y="149"/>
                    </a:lnTo>
                    <a:lnTo>
                      <a:pt x="133" y="146"/>
                    </a:lnTo>
                    <a:lnTo>
                      <a:pt x="136" y="146"/>
                    </a:lnTo>
                    <a:close/>
                    <a:moveTo>
                      <a:pt x="171" y="181"/>
                    </a:moveTo>
                    <a:lnTo>
                      <a:pt x="177" y="187"/>
                    </a:lnTo>
                    <a:lnTo>
                      <a:pt x="191" y="201"/>
                    </a:lnTo>
                    <a:lnTo>
                      <a:pt x="193" y="203"/>
                    </a:lnTo>
                    <a:lnTo>
                      <a:pt x="191" y="204"/>
                    </a:lnTo>
                    <a:lnTo>
                      <a:pt x="188" y="204"/>
                    </a:lnTo>
                    <a:lnTo>
                      <a:pt x="174" y="190"/>
                    </a:lnTo>
                    <a:lnTo>
                      <a:pt x="168" y="184"/>
                    </a:lnTo>
                    <a:lnTo>
                      <a:pt x="168" y="181"/>
                    </a:lnTo>
                    <a:lnTo>
                      <a:pt x="171" y="181"/>
                    </a:lnTo>
                    <a:close/>
                    <a:moveTo>
                      <a:pt x="207" y="215"/>
                    </a:moveTo>
                    <a:lnTo>
                      <a:pt x="226" y="234"/>
                    </a:lnTo>
                    <a:lnTo>
                      <a:pt x="226" y="238"/>
                    </a:lnTo>
                    <a:lnTo>
                      <a:pt x="223" y="238"/>
                    </a:lnTo>
                    <a:lnTo>
                      <a:pt x="203" y="219"/>
                    </a:lnTo>
                    <a:lnTo>
                      <a:pt x="203" y="215"/>
                    </a:lnTo>
                    <a:lnTo>
                      <a:pt x="207" y="215"/>
                    </a:lnTo>
                    <a:close/>
                    <a:moveTo>
                      <a:pt x="242" y="249"/>
                    </a:moveTo>
                    <a:lnTo>
                      <a:pt x="251" y="258"/>
                    </a:lnTo>
                    <a:lnTo>
                      <a:pt x="263" y="269"/>
                    </a:lnTo>
                    <a:lnTo>
                      <a:pt x="263" y="272"/>
                    </a:lnTo>
                    <a:lnTo>
                      <a:pt x="260" y="272"/>
                    </a:lnTo>
                    <a:lnTo>
                      <a:pt x="248" y="261"/>
                    </a:lnTo>
                    <a:lnTo>
                      <a:pt x="239" y="252"/>
                    </a:lnTo>
                    <a:lnTo>
                      <a:pt x="239" y="249"/>
                    </a:lnTo>
                    <a:lnTo>
                      <a:pt x="242" y="249"/>
                    </a:lnTo>
                    <a:close/>
                    <a:moveTo>
                      <a:pt x="278" y="282"/>
                    </a:moveTo>
                    <a:lnTo>
                      <a:pt x="298" y="301"/>
                    </a:lnTo>
                    <a:lnTo>
                      <a:pt x="298" y="302"/>
                    </a:lnTo>
                    <a:lnTo>
                      <a:pt x="300" y="304"/>
                    </a:lnTo>
                    <a:lnTo>
                      <a:pt x="297" y="306"/>
                    </a:lnTo>
                    <a:lnTo>
                      <a:pt x="297" y="304"/>
                    </a:lnTo>
                    <a:lnTo>
                      <a:pt x="275" y="285"/>
                    </a:lnTo>
                    <a:lnTo>
                      <a:pt x="275" y="283"/>
                    </a:lnTo>
                    <a:lnTo>
                      <a:pt x="278" y="282"/>
                    </a:lnTo>
                    <a:close/>
                    <a:moveTo>
                      <a:pt x="315" y="315"/>
                    </a:moveTo>
                    <a:lnTo>
                      <a:pt x="323" y="321"/>
                    </a:lnTo>
                    <a:lnTo>
                      <a:pt x="337" y="334"/>
                    </a:lnTo>
                    <a:lnTo>
                      <a:pt x="337" y="337"/>
                    </a:lnTo>
                    <a:lnTo>
                      <a:pt x="334" y="337"/>
                    </a:lnTo>
                    <a:lnTo>
                      <a:pt x="320" y="326"/>
                    </a:lnTo>
                    <a:lnTo>
                      <a:pt x="312" y="318"/>
                    </a:lnTo>
                    <a:lnTo>
                      <a:pt x="312" y="315"/>
                    </a:lnTo>
                    <a:lnTo>
                      <a:pt x="315" y="315"/>
                    </a:lnTo>
                    <a:close/>
                    <a:moveTo>
                      <a:pt x="352" y="347"/>
                    </a:moveTo>
                    <a:lnTo>
                      <a:pt x="369" y="361"/>
                    </a:lnTo>
                    <a:lnTo>
                      <a:pt x="373" y="366"/>
                    </a:lnTo>
                    <a:lnTo>
                      <a:pt x="375" y="369"/>
                    </a:lnTo>
                    <a:lnTo>
                      <a:pt x="372" y="369"/>
                    </a:lnTo>
                    <a:lnTo>
                      <a:pt x="366" y="364"/>
                    </a:lnTo>
                    <a:lnTo>
                      <a:pt x="349" y="350"/>
                    </a:lnTo>
                    <a:lnTo>
                      <a:pt x="349" y="348"/>
                    </a:lnTo>
                    <a:lnTo>
                      <a:pt x="352" y="347"/>
                    </a:lnTo>
                    <a:close/>
                    <a:moveTo>
                      <a:pt x="390" y="378"/>
                    </a:moveTo>
                    <a:lnTo>
                      <a:pt x="390" y="380"/>
                    </a:lnTo>
                    <a:lnTo>
                      <a:pt x="412" y="396"/>
                    </a:lnTo>
                    <a:lnTo>
                      <a:pt x="413" y="399"/>
                    </a:lnTo>
                    <a:lnTo>
                      <a:pt x="410" y="399"/>
                    </a:lnTo>
                    <a:lnTo>
                      <a:pt x="389" y="383"/>
                    </a:lnTo>
                    <a:lnTo>
                      <a:pt x="387" y="382"/>
                    </a:lnTo>
                    <a:lnTo>
                      <a:pt x="387" y="378"/>
                    </a:lnTo>
                    <a:lnTo>
                      <a:pt x="390" y="378"/>
                    </a:lnTo>
                    <a:close/>
                    <a:moveTo>
                      <a:pt x="428" y="408"/>
                    </a:moveTo>
                    <a:lnTo>
                      <a:pt x="433" y="413"/>
                    </a:lnTo>
                    <a:lnTo>
                      <a:pt x="451" y="426"/>
                    </a:lnTo>
                    <a:lnTo>
                      <a:pt x="451" y="429"/>
                    </a:lnTo>
                    <a:lnTo>
                      <a:pt x="450" y="429"/>
                    </a:lnTo>
                    <a:lnTo>
                      <a:pt x="431" y="416"/>
                    </a:lnTo>
                    <a:lnTo>
                      <a:pt x="425" y="412"/>
                    </a:lnTo>
                    <a:lnTo>
                      <a:pt x="425" y="408"/>
                    </a:lnTo>
                    <a:lnTo>
                      <a:pt x="428" y="408"/>
                    </a:lnTo>
                    <a:close/>
                    <a:moveTo>
                      <a:pt x="468" y="437"/>
                    </a:moveTo>
                    <a:lnTo>
                      <a:pt x="474" y="442"/>
                    </a:lnTo>
                    <a:lnTo>
                      <a:pt x="491" y="454"/>
                    </a:lnTo>
                    <a:lnTo>
                      <a:pt x="493" y="456"/>
                    </a:lnTo>
                    <a:lnTo>
                      <a:pt x="490" y="457"/>
                    </a:lnTo>
                    <a:lnTo>
                      <a:pt x="471" y="445"/>
                    </a:lnTo>
                    <a:lnTo>
                      <a:pt x="465" y="442"/>
                    </a:lnTo>
                    <a:lnTo>
                      <a:pt x="465" y="438"/>
                    </a:lnTo>
                    <a:lnTo>
                      <a:pt x="468" y="437"/>
                    </a:lnTo>
                    <a:close/>
                    <a:moveTo>
                      <a:pt x="508" y="465"/>
                    </a:moveTo>
                    <a:lnTo>
                      <a:pt x="513" y="467"/>
                    </a:lnTo>
                    <a:lnTo>
                      <a:pt x="531" y="478"/>
                    </a:lnTo>
                    <a:lnTo>
                      <a:pt x="532" y="480"/>
                    </a:lnTo>
                    <a:lnTo>
                      <a:pt x="534" y="483"/>
                    </a:lnTo>
                    <a:lnTo>
                      <a:pt x="531" y="483"/>
                    </a:lnTo>
                    <a:lnTo>
                      <a:pt x="528" y="481"/>
                    </a:lnTo>
                    <a:lnTo>
                      <a:pt x="509" y="470"/>
                    </a:lnTo>
                    <a:lnTo>
                      <a:pt x="506" y="469"/>
                    </a:lnTo>
                    <a:lnTo>
                      <a:pt x="505" y="467"/>
                    </a:lnTo>
                    <a:lnTo>
                      <a:pt x="506" y="465"/>
                    </a:lnTo>
                    <a:lnTo>
                      <a:pt x="508" y="465"/>
                    </a:lnTo>
                    <a:close/>
                    <a:moveTo>
                      <a:pt x="551" y="489"/>
                    </a:moveTo>
                    <a:lnTo>
                      <a:pt x="563" y="497"/>
                    </a:lnTo>
                    <a:lnTo>
                      <a:pt x="577" y="502"/>
                    </a:lnTo>
                    <a:lnTo>
                      <a:pt x="577" y="505"/>
                    </a:lnTo>
                    <a:lnTo>
                      <a:pt x="574" y="506"/>
                    </a:lnTo>
                    <a:lnTo>
                      <a:pt x="561" y="500"/>
                    </a:lnTo>
                    <a:lnTo>
                      <a:pt x="549" y="494"/>
                    </a:lnTo>
                    <a:lnTo>
                      <a:pt x="548" y="491"/>
                    </a:lnTo>
                    <a:lnTo>
                      <a:pt x="551" y="489"/>
                    </a:lnTo>
                    <a:close/>
                    <a:moveTo>
                      <a:pt x="595" y="510"/>
                    </a:moveTo>
                    <a:lnTo>
                      <a:pt x="607" y="514"/>
                    </a:lnTo>
                    <a:lnTo>
                      <a:pt x="620" y="518"/>
                    </a:lnTo>
                    <a:lnTo>
                      <a:pt x="621" y="519"/>
                    </a:lnTo>
                    <a:lnTo>
                      <a:pt x="623" y="521"/>
                    </a:lnTo>
                    <a:lnTo>
                      <a:pt x="621" y="522"/>
                    </a:lnTo>
                    <a:lnTo>
                      <a:pt x="620" y="522"/>
                    </a:lnTo>
                    <a:lnTo>
                      <a:pt x="606" y="519"/>
                    </a:lnTo>
                    <a:lnTo>
                      <a:pt x="594" y="514"/>
                    </a:lnTo>
                    <a:lnTo>
                      <a:pt x="592" y="511"/>
                    </a:lnTo>
                    <a:lnTo>
                      <a:pt x="595" y="510"/>
                    </a:lnTo>
                    <a:close/>
                    <a:moveTo>
                      <a:pt x="641" y="521"/>
                    </a:moveTo>
                    <a:lnTo>
                      <a:pt x="643" y="521"/>
                    </a:lnTo>
                    <a:lnTo>
                      <a:pt x="652" y="521"/>
                    </a:lnTo>
                    <a:lnTo>
                      <a:pt x="653" y="522"/>
                    </a:lnTo>
                    <a:lnTo>
                      <a:pt x="652" y="525"/>
                    </a:lnTo>
                    <a:lnTo>
                      <a:pt x="643" y="525"/>
                    </a:lnTo>
                    <a:lnTo>
                      <a:pt x="641" y="525"/>
                    </a:lnTo>
                    <a:lnTo>
                      <a:pt x="639" y="525"/>
                    </a:lnTo>
                    <a:lnTo>
                      <a:pt x="639" y="524"/>
                    </a:lnTo>
                    <a:lnTo>
                      <a:pt x="641" y="521"/>
                    </a:lnTo>
                    <a:close/>
                  </a:path>
                </a:pathLst>
              </a:custGeom>
              <a:solidFill>
                <a:srgbClr val="000000"/>
              </a:solidFill>
              <a:ln w="1270">
                <a:solidFill>
                  <a:schemeClr val="bg2">
                    <a:lumMod val="50000"/>
                  </a:schemeClr>
                </a:solidFill>
                <a:round/>
                <a:headEnd/>
                <a:tailEnd/>
              </a:ln>
            </p:spPr>
            <p:txBody>
              <a:bodyPr/>
              <a:lstStyle/>
              <a:p>
                <a:pPr>
                  <a:defRPr/>
                </a:pPr>
                <a:endParaRPr lang="zh-CN" altLang="en-US" sz="900" kern="0">
                  <a:solidFill>
                    <a:prstClr val="white">
                      <a:lumMod val="65000"/>
                    </a:prstClr>
                  </a:solidFill>
                  <a:latin typeface="等线" panose="020F0502020204030204"/>
                  <a:ea typeface="等线" panose="02010600030101010101" pitchFamily="2" charset="-122"/>
                </a:endParaRPr>
              </a:p>
            </p:txBody>
          </p:sp>
          <p:pic>
            <p:nvPicPr>
              <p:cNvPr id="127" name="图片 813">
                <a:extLst>
                  <a:ext uri="{FF2B5EF4-FFF2-40B4-BE49-F238E27FC236}">
                    <a16:creationId xmlns:a16="http://schemas.microsoft.com/office/drawing/2014/main" id="{3BD180B5-587E-4CBC-BF24-E99BD204225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9950" y="3878263"/>
                <a:ext cx="1714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图片 814">
                <a:extLst>
                  <a:ext uri="{FF2B5EF4-FFF2-40B4-BE49-F238E27FC236}">
                    <a16:creationId xmlns:a16="http://schemas.microsoft.com/office/drawing/2014/main" id="{52770D2C-CA6C-4ED0-817D-DD2566EC01B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8050" y="2984500"/>
                <a:ext cx="169863"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图片 815">
                <a:extLst>
                  <a:ext uri="{FF2B5EF4-FFF2-40B4-BE49-F238E27FC236}">
                    <a16:creationId xmlns:a16="http://schemas.microsoft.com/office/drawing/2014/main" id="{5134128A-7234-41BA-A427-C1062AB4D6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3625" y="2487613"/>
                <a:ext cx="1698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图片 816">
                <a:extLst>
                  <a:ext uri="{FF2B5EF4-FFF2-40B4-BE49-F238E27FC236}">
                    <a16:creationId xmlns:a16="http://schemas.microsoft.com/office/drawing/2014/main" id="{3E60BD55-3ED0-402F-ADCC-6E7F01EE923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81363" y="2487613"/>
                <a:ext cx="17145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图片 817">
                <a:extLst>
                  <a:ext uri="{FF2B5EF4-FFF2-40B4-BE49-F238E27FC236}">
                    <a16:creationId xmlns:a16="http://schemas.microsoft.com/office/drawing/2014/main" id="{0AE320A6-3A5B-4E18-A6E3-954CC83A04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25825" y="2979738"/>
                <a:ext cx="17145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图片 818">
                <a:extLst>
                  <a:ext uri="{FF2B5EF4-FFF2-40B4-BE49-F238E27FC236}">
                    <a16:creationId xmlns:a16="http://schemas.microsoft.com/office/drawing/2014/main" id="{3D4B0A36-ED8E-40BF-A3C3-660B0F667F1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4725" y="3889375"/>
                <a:ext cx="17145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任意多边形 184">
                <a:extLst>
                  <a:ext uri="{FF2B5EF4-FFF2-40B4-BE49-F238E27FC236}">
                    <a16:creationId xmlns:a16="http://schemas.microsoft.com/office/drawing/2014/main" id="{AB5A8916-4F8A-4517-885A-736D61923F36}"/>
                  </a:ext>
                </a:extLst>
              </p:cNvPr>
              <p:cNvSpPr/>
              <p:nvPr/>
            </p:nvSpPr>
            <p:spPr>
              <a:xfrm>
                <a:off x="2214563" y="2286001"/>
                <a:ext cx="1389062" cy="1704975"/>
              </a:xfrm>
              <a:custGeom>
                <a:avLst/>
                <a:gdLst>
                  <a:gd name="connsiteX0" fmla="*/ 0 w 2006600"/>
                  <a:gd name="connsiteY0" fmla="*/ 2185473 h 2185473"/>
                  <a:gd name="connsiteX1" fmla="*/ 38100 w 2006600"/>
                  <a:gd name="connsiteY1" fmla="*/ 1867973 h 2185473"/>
                  <a:gd name="connsiteX2" fmla="*/ 63500 w 2006600"/>
                  <a:gd name="connsiteY2" fmla="*/ 1334573 h 2185473"/>
                  <a:gd name="connsiteX3" fmla="*/ 127000 w 2006600"/>
                  <a:gd name="connsiteY3" fmla="*/ 813873 h 2185473"/>
                  <a:gd name="connsiteX4" fmla="*/ 368300 w 2006600"/>
                  <a:gd name="connsiteY4" fmla="*/ 267773 h 2185473"/>
                  <a:gd name="connsiteX5" fmla="*/ 660400 w 2006600"/>
                  <a:gd name="connsiteY5" fmla="*/ 51873 h 2185473"/>
                  <a:gd name="connsiteX6" fmla="*/ 1092200 w 2006600"/>
                  <a:gd name="connsiteY6" fmla="*/ 13773 h 2185473"/>
                  <a:gd name="connsiteX7" fmla="*/ 1485900 w 2006600"/>
                  <a:gd name="connsiteY7" fmla="*/ 242373 h 2185473"/>
                  <a:gd name="connsiteX8" fmla="*/ 1790700 w 2006600"/>
                  <a:gd name="connsiteY8" fmla="*/ 877373 h 2185473"/>
                  <a:gd name="connsiteX9" fmla="*/ 1943100 w 2006600"/>
                  <a:gd name="connsiteY9" fmla="*/ 1817173 h 2185473"/>
                  <a:gd name="connsiteX10" fmla="*/ 2006600 w 2006600"/>
                  <a:gd name="connsiteY10" fmla="*/ 2096573 h 218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6600" h="2185473">
                    <a:moveTo>
                      <a:pt x="0" y="2185473"/>
                    </a:moveTo>
                    <a:cubicBezTo>
                      <a:pt x="13758" y="2097631"/>
                      <a:pt x="27517" y="2009790"/>
                      <a:pt x="38100" y="1867973"/>
                    </a:cubicBezTo>
                    <a:cubicBezTo>
                      <a:pt x="48683" y="1726156"/>
                      <a:pt x="48683" y="1510256"/>
                      <a:pt x="63500" y="1334573"/>
                    </a:cubicBezTo>
                    <a:cubicBezTo>
                      <a:pt x="78317" y="1158890"/>
                      <a:pt x="76200" y="991673"/>
                      <a:pt x="127000" y="813873"/>
                    </a:cubicBezTo>
                    <a:cubicBezTo>
                      <a:pt x="177800" y="636073"/>
                      <a:pt x="279400" y="394773"/>
                      <a:pt x="368300" y="267773"/>
                    </a:cubicBezTo>
                    <a:cubicBezTo>
                      <a:pt x="457200" y="140773"/>
                      <a:pt x="539750" y="94206"/>
                      <a:pt x="660400" y="51873"/>
                    </a:cubicBezTo>
                    <a:cubicBezTo>
                      <a:pt x="781050" y="9540"/>
                      <a:pt x="954617" y="-17977"/>
                      <a:pt x="1092200" y="13773"/>
                    </a:cubicBezTo>
                    <a:cubicBezTo>
                      <a:pt x="1229783" y="45523"/>
                      <a:pt x="1369483" y="98440"/>
                      <a:pt x="1485900" y="242373"/>
                    </a:cubicBezTo>
                    <a:cubicBezTo>
                      <a:pt x="1602317" y="386306"/>
                      <a:pt x="1714500" y="614906"/>
                      <a:pt x="1790700" y="877373"/>
                    </a:cubicBezTo>
                    <a:cubicBezTo>
                      <a:pt x="1866900" y="1139840"/>
                      <a:pt x="1907117" y="1613973"/>
                      <a:pt x="1943100" y="1817173"/>
                    </a:cubicBezTo>
                    <a:cubicBezTo>
                      <a:pt x="1979083" y="2020373"/>
                      <a:pt x="1992841" y="2058473"/>
                      <a:pt x="2006600" y="2096573"/>
                    </a:cubicBezTo>
                  </a:path>
                </a:pathLst>
              </a:cu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prstClr val="white"/>
                  </a:solidFill>
                  <a:latin typeface="等线" panose="020F0502020204030204"/>
                  <a:ea typeface="等线" panose="02010600030101010101" pitchFamily="2" charset="-122"/>
                </a:endParaRPr>
              </a:p>
            </p:txBody>
          </p:sp>
          <p:sp>
            <p:nvSpPr>
              <p:cNvPr id="134" name="五角星 185">
                <a:extLst>
                  <a:ext uri="{FF2B5EF4-FFF2-40B4-BE49-F238E27FC236}">
                    <a16:creationId xmlns:a16="http://schemas.microsoft.com/office/drawing/2014/main" id="{24D4AF64-62C4-4B17-979E-6BCD8102B13D}"/>
                  </a:ext>
                </a:extLst>
              </p:cNvPr>
              <p:cNvSpPr/>
              <p:nvPr/>
            </p:nvSpPr>
            <p:spPr>
              <a:xfrm>
                <a:off x="2757488" y="2170113"/>
                <a:ext cx="223837" cy="20796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prstClr val="white"/>
                  </a:solidFill>
                  <a:latin typeface="等线" panose="020F0502020204030204"/>
                  <a:ea typeface="等线" panose="02010600030101010101" pitchFamily="2" charset="-122"/>
                </a:endParaRPr>
              </a:p>
            </p:txBody>
          </p:sp>
        </p:grpSp>
        <p:sp>
          <p:nvSpPr>
            <p:cNvPr id="11" name="圆角矩形标注 63">
              <a:extLst>
                <a:ext uri="{FF2B5EF4-FFF2-40B4-BE49-F238E27FC236}">
                  <a16:creationId xmlns:a16="http://schemas.microsoft.com/office/drawing/2014/main" id="{09DE549A-8446-444F-BC8D-2BD398CF87BD}"/>
                </a:ext>
              </a:extLst>
            </p:cNvPr>
            <p:cNvSpPr/>
            <p:nvPr/>
          </p:nvSpPr>
          <p:spPr>
            <a:xfrm flipH="1">
              <a:off x="3398688" y="2350107"/>
              <a:ext cx="1055023" cy="469981"/>
            </a:xfrm>
            <a:prstGeom prst="wedgeRoundRectCallout">
              <a:avLst>
                <a:gd name="adj1" fmla="val -92095"/>
                <a:gd name="adj2" fmla="val 57865"/>
                <a:gd name="adj3" fmla="val 16667"/>
              </a:avLst>
            </a:prstGeom>
            <a:noFill/>
            <a:ln w="12700">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b="1" dirty="0">
                  <a:solidFill>
                    <a:schemeClr val="tx1"/>
                  </a:solidFill>
                </a:rPr>
                <a:t>中心接入点</a:t>
              </a:r>
            </a:p>
          </p:txBody>
        </p:sp>
        <p:cxnSp>
          <p:nvCxnSpPr>
            <p:cNvPr id="13" name="直接连接符 12">
              <a:extLst>
                <a:ext uri="{FF2B5EF4-FFF2-40B4-BE49-F238E27FC236}">
                  <a16:creationId xmlns:a16="http://schemas.microsoft.com/office/drawing/2014/main" id="{7E2FC694-301D-4F87-8851-6B7D97A4E9D3}"/>
                </a:ext>
              </a:extLst>
            </p:cNvPr>
            <p:cNvCxnSpPr>
              <a:stCxn id="229" idx="0"/>
            </p:cNvCxnSpPr>
            <p:nvPr/>
          </p:nvCxnSpPr>
          <p:spPr>
            <a:xfrm flipH="1" flipV="1">
              <a:off x="5631841" y="2707357"/>
              <a:ext cx="3176" cy="1797362"/>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EADE8FE-AE53-4CC7-A5D4-F217B17C4D57}"/>
                </a:ext>
              </a:extLst>
            </p:cNvPr>
            <p:cNvCxnSpPr/>
            <p:nvPr/>
          </p:nvCxnSpPr>
          <p:spPr>
            <a:xfrm flipV="1">
              <a:off x="5631841" y="2701006"/>
              <a:ext cx="2402304" cy="6351"/>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EF8B3A4-7821-4F0E-B8B1-F26CBE4B83D4}"/>
                </a:ext>
              </a:extLst>
            </p:cNvPr>
            <p:cNvCxnSpPr>
              <a:stCxn id="134" idx="0"/>
            </p:cNvCxnSpPr>
            <p:nvPr/>
          </p:nvCxnSpPr>
          <p:spPr>
            <a:xfrm flipV="1">
              <a:off x="8019855" y="2670838"/>
              <a:ext cx="6351" cy="327082"/>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5F37F2AC-F34E-4573-8606-373F45FD3146}"/>
                </a:ext>
              </a:extLst>
            </p:cNvPr>
            <p:cNvSpPr/>
            <p:nvPr/>
          </p:nvSpPr>
          <p:spPr>
            <a:xfrm flipH="1" flipV="1">
              <a:off x="5584208" y="2666074"/>
              <a:ext cx="109556" cy="1127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p>
          </p:txBody>
        </p:sp>
        <p:sp>
          <p:nvSpPr>
            <p:cNvPr id="17" name="TextBox 40967">
              <a:extLst>
                <a:ext uri="{FF2B5EF4-FFF2-40B4-BE49-F238E27FC236}">
                  <a16:creationId xmlns:a16="http://schemas.microsoft.com/office/drawing/2014/main" id="{50C1C5B7-7A38-4D29-A9E0-B67C523A5A29}"/>
                </a:ext>
              </a:extLst>
            </p:cNvPr>
            <p:cNvSpPr txBox="1">
              <a:spLocks noChangeArrowheads="1"/>
            </p:cNvSpPr>
            <p:nvPr/>
          </p:nvSpPr>
          <p:spPr bwMode="auto">
            <a:xfrm>
              <a:off x="5596911" y="2365984"/>
              <a:ext cx="515066"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solidFill>
                    <a:srgbClr val="FF0000"/>
                  </a:solidFill>
                </a:rPr>
                <a:t>p1</a:t>
              </a:r>
              <a:endParaRPr lang="zh-CN" altLang="en-US" sz="900">
                <a:solidFill>
                  <a:srgbClr val="FF0000"/>
                </a:solidFill>
              </a:endParaRPr>
            </a:p>
          </p:txBody>
        </p:sp>
        <p:sp>
          <p:nvSpPr>
            <p:cNvPr id="18" name="椭圆 17">
              <a:extLst>
                <a:ext uri="{FF2B5EF4-FFF2-40B4-BE49-F238E27FC236}">
                  <a16:creationId xmlns:a16="http://schemas.microsoft.com/office/drawing/2014/main" id="{AB857043-26F3-4B26-8264-B4D89EDAFCB9}"/>
                </a:ext>
              </a:extLst>
            </p:cNvPr>
            <p:cNvSpPr/>
            <p:nvPr/>
          </p:nvSpPr>
          <p:spPr>
            <a:xfrm flipH="1" flipV="1">
              <a:off x="7962695" y="2647021"/>
              <a:ext cx="107969" cy="11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p>
          </p:txBody>
        </p:sp>
        <p:sp>
          <p:nvSpPr>
            <p:cNvPr id="19" name="TextBox 279">
              <a:extLst>
                <a:ext uri="{FF2B5EF4-FFF2-40B4-BE49-F238E27FC236}">
                  <a16:creationId xmlns:a16="http://schemas.microsoft.com/office/drawing/2014/main" id="{16A71805-7E2A-4287-9F15-73BC52277082}"/>
                </a:ext>
              </a:extLst>
            </p:cNvPr>
            <p:cNvSpPr txBox="1">
              <a:spLocks noChangeArrowheads="1"/>
            </p:cNvSpPr>
            <p:nvPr/>
          </p:nvSpPr>
          <p:spPr bwMode="auto">
            <a:xfrm>
              <a:off x="8007155" y="2365984"/>
              <a:ext cx="515066"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solidFill>
                    <a:srgbClr val="FF0000"/>
                  </a:solidFill>
                </a:rPr>
                <a:t>p2</a:t>
              </a:r>
              <a:endParaRPr lang="zh-CN" altLang="en-US" sz="900">
                <a:solidFill>
                  <a:srgbClr val="FF0000"/>
                </a:solidFill>
              </a:endParaRPr>
            </a:p>
          </p:txBody>
        </p:sp>
        <p:sp>
          <p:nvSpPr>
            <p:cNvPr id="20" name="TextBox 40969">
              <a:extLst>
                <a:ext uri="{FF2B5EF4-FFF2-40B4-BE49-F238E27FC236}">
                  <a16:creationId xmlns:a16="http://schemas.microsoft.com/office/drawing/2014/main" id="{C550D20C-0944-440E-A2CF-59BB428FFCF5}"/>
                </a:ext>
              </a:extLst>
            </p:cNvPr>
            <p:cNvSpPr txBox="1">
              <a:spLocks noChangeArrowheads="1"/>
            </p:cNvSpPr>
            <p:nvPr/>
          </p:nvSpPr>
          <p:spPr bwMode="auto">
            <a:xfrm>
              <a:off x="5134866" y="4830212"/>
              <a:ext cx="515066"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t>1#</a:t>
              </a:r>
              <a:endParaRPr lang="zh-CN" altLang="en-US" sz="900"/>
            </a:p>
          </p:txBody>
        </p:sp>
        <p:sp>
          <p:nvSpPr>
            <p:cNvPr id="21" name="TextBox 282">
              <a:extLst>
                <a:ext uri="{FF2B5EF4-FFF2-40B4-BE49-F238E27FC236}">
                  <a16:creationId xmlns:a16="http://schemas.microsoft.com/office/drawing/2014/main" id="{06C6BC5C-3925-4A41-85D9-379870202509}"/>
                </a:ext>
              </a:extLst>
            </p:cNvPr>
            <p:cNvSpPr txBox="1">
              <a:spLocks noChangeArrowheads="1"/>
            </p:cNvSpPr>
            <p:nvPr/>
          </p:nvSpPr>
          <p:spPr bwMode="auto">
            <a:xfrm>
              <a:off x="8251671" y="5077906"/>
              <a:ext cx="515066"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t>2#</a:t>
              </a:r>
              <a:endParaRPr lang="zh-CN" altLang="en-US" sz="900"/>
            </a:p>
          </p:txBody>
        </p:sp>
        <p:sp>
          <p:nvSpPr>
            <p:cNvPr id="22" name="TextBox 40972">
              <a:extLst>
                <a:ext uri="{FF2B5EF4-FFF2-40B4-BE49-F238E27FC236}">
                  <a16:creationId xmlns:a16="http://schemas.microsoft.com/office/drawing/2014/main" id="{963A3EFC-2C1B-42CE-ADA9-1D2BA5B40DAE}"/>
                </a:ext>
              </a:extLst>
            </p:cNvPr>
            <p:cNvSpPr txBox="1">
              <a:spLocks noChangeArrowheads="1"/>
            </p:cNvSpPr>
            <p:nvPr/>
          </p:nvSpPr>
          <p:spPr bwMode="auto">
            <a:xfrm>
              <a:off x="5782680" y="2432671"/>
              <a:ext cx="1454430"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dirty="0"/>
                <a:t>(xp1,yp1,zp1)</a:t>
              </a:r>
              <a:endParaRPr lang="zh-CN" altLang="en-US" sz="900" dirty="0"/>
            </a:p>
          </p:txBody>
        </p:sp>
        <p:sp>
          <p:nvSpPr>
            <p:cNvPr id="23" name="TextBox 287">
              <a:extLst>
                <a:ext uri="{FF2B5EF4-FFF2-40B4-BE49-F238E27FC236}">
                  <a16:creationId xmlns:a16="http://schemas.microsoft.com/office/drawing/2014/main" id="{172371F0-627D-4FE6-9DC4-2D2155956010}"/>
                </a:ext>
              </a:extLst>
            </p:cNvPr>
            <p:cNvSpPr txBox="1">
              <a:spLocks noChangeArrowheads="1"/>
            </p:cNvSpPr>
            <p:nvPr/>
          </p:nvSpPr>
          <p:spPr bwMode="auto">
            <a:xfrm>
              <a:off x="7251371" y="2424732"/>
              <a:ext cx="1454430"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t>(xp2,yp2,zp2)</a:t>
              </a:r>
              <a:endParaRPr lang="zh-CN" altLang="en-US" sz="900"/>
            </a:p>
          </p:txBody>
        </p:sp>
        <p:sp>
          <p:nvSpPr>
            <p:cNvPr id="24" name="TextBox 288">
              <a:extLst>
                <a:ext uri="{FF2B5EF4-FFF2-40B4-BE49-F238E27FC236}">
                  <a16:creationId xmlns:a16="http://schemas.microsoft.com/office/drawing/2014/main" id="{827F1E96-E9B9-46B7-A285-3B387AE7BDC1}"/>
                </a:ext>
              </a:extLst>
            </p:cNvPr>
            <p:cNvSpPr txBox="1">
              <a:spLocks noChangeArrowheads="1"/>
            </p:cNvSpPr>
            <p:nvPr/>
          </p:nvSpPr>
          <p:spPr bwMode="auto">
            <a:xfrm>
              <a:off x="5268241" y="4350705"/>
              <a:ext cx="536176"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solidFill>
                    <a:srgbClr val="FF0000"/>
                  </a:solidFill>
                </a:rPr>
                <a:t>E1</a:t>
              </a:r>
              <a:endParaRPr lang="zh-CN" altLang="en-US" sz="900">
                <a:solidFill>
                  <a:srgbClr val="FF0000"/>
                </a:solidFill>
              </a:endParaRPr>
            </a:p>
          </p:txBody>
        </p:sp>
        <p:sp>
          <p:nvSpPr>
            <p:cNvPr id="25" name="TextBox 289">
              <a:extLst>
                <a:ext uri="{FF2B5EF4-FFF2-40B4-BE49-F238E27FC236}">
                  <a16:creationId xmlns:a16="http://schemas.microsoft.com/office/drawing/2014/main" id="{BB134D84-A989-4223-AA0B-5B10B801AF8B}"/>
                </a:ext>
              </a:extLst>
            </p:cNvPr>
            <p:cNvSpPr txBox="1">
              <a:spLocks noChangeArrowheads="1"/>
            </p:cNvSpPr>
            <p:nvPr/>
          </p:nvSpPr>
          <p:spPr bwMode="auto">
            <a:xfrm>
              <a:off x="8715301" y="4466612"/>
              <a:ext cx="536176"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solidFill>
                    <a:srgbClr val="FF0000"/>
                  </a:solidFill>
                </a:rPr>
                <a:t>E2</a:t>
              </a:r>
              <a:endParaRPr lang="zh-CN" altLang="en-US" sz="900">
                <a:solidFill>
                  <a:srgbClr val="FF0000"/>
                </a:solidFill>
              </a:endParaRPr>
            </a:p>
          </p:txBody>
        </p:sp>
        <p:sp>
          <p:nvSpPr>
            <p:cNvPr id="26" name="TextBox 290">
              <a:extLst>
                <a:ext uri="{FF2B5EF4-FFF2-40B4-BE49-F238E27FC236}">
                  <a16:creationId xmlns:a16="http://schemas.microsoft.com/office/drawing/2014/main" id="{A3E5AE0A-CB60-42EF-8153-20F8035BFB62}"/>
                </a:ext>
              </a:extLst>
            </p:cNvPr>
            <p:cNvSpPr txBox="1">
              <a:spLocks noChangeArrowheads="1"/>
            </p:cNvSpPr>
            <p:nvPr/>
          </p:nvSpPr>
          <p:spPr bwMode="auto">
            <a:xfrm>
              <a:off x="4720459" y="2466015"/>
              <a:ext cx="567840"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solidFill>
                    <a:srgbClr val="FF0000"/>
                  </a:solidFill>
                </a:rPr>
                <a:t>M1</a:t>
              </a:r>
              <a:endParaRPr lang="zh-CN" altLang="en-US" sz="900">
                <a:solidFill>
                  <a:srgbClr val="FF0000"/>
                </a:solidFill>
              </a:endParaRPr>
            </a:p>
          </p:txBody>
        </p:sp>
        <p:sp>
          <p:nvSpPr>
            <p:cNvPr id="27" name="TextBox 291">
              <a:extLst>
                <a:ext uri="{FF2B5EF4-FFF2-40B4-BE49-F238E27FC236}">
                  <a16:creationId xmlns:a16="http://schemas.microsoft.com/office/drawing/2014/main" id="{2F014FFA-81B0-45C9-8654-00AD0915B215}"/>
                </a:ext>
              </a:extLst>
            </p:cNvPr>
            <p:cNvSpPr txBox="1">
              <a:spLocks noChangeArrowheads="1"/>
            </p:cNvSpPr>
            <p:nvPr/>
          </p:nvSpPr>
          <p:spPr bwMode="auto">
            <a:xfrm>
              <a:off x="7981749" y="2853431"/>
              <a:ext cx="567840"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solidFill>
                    <a:srgbClr val="FF0000"/>
                  </a:solidFill>
                </a:rPr>
                <a:t>M2</a:t>
              </a:r>
              <a:endParaRPr lang="zh-CN" altLang="en-US" sz="900">
                <a:solidFill>
                  <a:srgbClr val="FF0000"/>
                </a:solidFill>
              </a:endParaRPr>
            </a:p>
          </p:txBody>
        </p:sp>
        <p:sp>
          <p:nvSpPr>
            <p:cNvPr id="28" name="TextBox 292">
              <a:extLst>
                <a:ext uri="{FF2B5EF4-FFF2-40B4-BE49-F238E27FC236}">
                  <a16:creationId xmlns:a16="http://schemas.microsoft.com/office/drawing/2014/main" id="{75DEF7E2-4C2C-43AB-96C3-94EB2D9F8EBB}"/>
                </a:ext>
              </a:extLst>
            </p:cNvPr>
            <p:cNvSpPr txBox="1">
              <a:spLocks noChangeArrowheads="1"/>
            </p:cNvSpPr>
            <p:nvPr/>
          </p:nvSpPr>
          <p:spPr bwMode="auto">
            <a:xfrm>
              <a:off x="5401612" y="4650794"/>
              <a:ext cx="1454430"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t>(xe1,ye1,ze1)</a:t>
              </a:r>
              <a:endParaRPr lang="zh-CN" altLang="en-US" sz="900"/>
            </a:p>
          </p:txBody>
        </p:sp>
        <p:sp>
          <p:nvSpPr>
            <p:cNvPr id="29" name="TextBox 293">
              <a:extLst>
                <a:ext uri="{FF2B5EF4-FFF2-40B4-BE49-F238E27FC236}">
                  <a16:creationId xmlns:a16="http://schemas.microsoft.com/office/drawing/2014/main" id="{95357FBD-D441-48A8-BA86-7E8340564455}"/>
                </a:ext>
              </a:extLst>
            </p:cNvPr>
            <p:cNvSpPr txBox="1">
              <a:spLocks noChangeArrowheads="1"/>
            </p:cNvSpPr>
            <p:nvPr/>
          </p:nvSpPr>
          <p:spPr bwMode="auto">
            <a:xfrm>
              <a:off x="4587085" y="2304062"/>
              <a:ext cx="1612749"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t>(xm1,ym1,zm1)</a:t>
              </a:r>
              <a:endParaRPr lang="zh-CN" altLang="en-US" sz="900"/>
            </a:p>
          </p:txBody>
        </p:sp>
        <p:sp>
          <p:nvSpPr>
            <p:cNvPr id="30" name="TextBox 295">
              <a:extLst>
                <a:ext uri="{FF2B5EF4-FFF2-40B4-BE49-F238E27FC236}">
                  <a16:creationId xmlns:a16="http://schemas.microsoft.com/office/drawing/2014/main" id="{8977C17D-D956-451B-9630-6163EB37B432}"/>
                </a:ext>
              </a:extLst>
            </p:cNvPr>
            <p:cNvSpPr txBox="1">
              <a:spLocks noChangeArrowheads="1"/>
            </p:cNvSpPr>
            <p:nvPr/>
          </p:nvSpPr>
          <p:spPr bwMode="auto">
            <a:xfrm>
              <a:off x="8199275" y="3009034"/>
              <a:ext cx="1127320" cy="5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dirty="0"/>
                <a:t>(xm2,ym2,zm2)</a:t>
              </a:r>
              <a:endParaRPr lang="zh-CN" altLang="en-US" sz="900" dirty="0"/>
            </a:p>
          </p:txBody>
        </p:sp>
        <p:cxnSp>
          <p:nvCxnSpPr>
            <p:cNvPr id="31" name="直接连接符 30">
              <a:extLst>
                <a:ext uri="{FF2B5EF4-FFF2-40B4-BE49-F238E27FC236}">
                  <a16:creationId xmlns:a16="http://schemas.microsoft.com/office/drawing/2014/main" id="{D5FAF071-3204-4583-9486-3752BB902EA1}"/>
                </a:ext>
              </a:extLst>
            </p:cNvPr>
            <p:cNvCxnSpPr/>
            <p:nvPr/>
          </p:nvCxnSpPr>
          <p:spPr>
            <a:xfrm>
              <a:off x="7329173" y="3150345"/>
              <a:ext cx="635110" cy="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45B1970-BC4F-4502-A71A-F4085D880B03}"/>
                </a:ext>
              </a:extLst>
            </p:cNvPr>
            <p:cNvCxnSpPr/>
            <p:nvPr/>
          </p:nvCxnSpPr>
          <p:spPr>
            <a:xfrm flipV="1">
              <a:off x="7321234" y="3147170"/>
              <a:ext cx="6351" cy="1559196"/>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45B7D082-9C41-4A45-96E4-7378C131C37E}"/>
                </a:ext>
              </a:extLst>
            </p:cNvPr>
            <p:cNvSpPr/>
            <p:nvPr/>
          </p:nvSpPr>
          <p:spPr>
            <a:xfrm flipH="1" flipV="1">
              <a:off x="7275188" y="3110652"/>
              <a:ext cx="107969" cy="11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p>
          </p:txBody>
        </p:sp>
        <p:sp>
          <p:nvSpPr>
            <p:cNvPr id="34" name="TextBox 305">
              <a:extLst>
                <a:ext uri="{FF2B5EF4-FFF2-40B4-BE49-F238E27FC236}">
                  <a16:creationId xmlns:a16="http://schemas.microsoft.com/office/drawing/2014/main" id="{E05DA2D7-3D40-4C0E-AAA1-CA9834B42C43}"/>
                </a:ext>
              </a:extLst>
            </p:cNvPr>
            <p:cNvSpPr txBox="1">
              <a:spLocks noChangeArrowheads="1"/>
            </p:cNvSpPr>
            <p:nvPr/>
          </p:nvSpPr>
          <p:spPr bwMode="auto">
            <a:xfrm>
              <a:off x="7332348" y="4557115"/>
              <a:ext cx="504512" cy="34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900">
                  <a:solidFill>
                    <a:srgbClr val="FF0000"/>
                  </a:solidFill>
                </a:rPr>
                <a:t>s2</a:t>
              </a:r>
              <a:endParaRPr lang="zh-CN" altLang="en-US" sz="900">
                <a:solidFill>
                  <a:srgbClr val="FF0000"/>
                </a:solidFill>
              </a:endParaRPr>
            </a:p>
          </p:txBody>
        </p:sp>
        <p:sp>
          <p:nvSpPr>
            <p:cNvPr id="35" name="矩形 34">
              <a:extLst>
                <a:ext uri="{FF2B5EF4-FFF2-40B4-BE49-F238E27FC236}">
                  <a16:creationId xmlns:a16="http://schemas.microsoft.com/office/drawing/2014/main" id="{5C9B4EAA-D863-4681-B4EC-C96A3E64FD9C}"/>
                </a:ext>
              </a:extLst>
            </p:cNvPr>
            <p:cNvSpPr>
              <a:spLocks noRot="1" noChangeAspect="1" noMove="1" noResize="1" noEditPoints="1" noAdjustHandles="1" noChangeArrowheads="1" noChangeShapeType="1" noTextEdit="1"/>
            </p:cNvSpPr>
            <p:nvPr/>
          </p:nvSpPr>
          <p:spPr>
            <a:xfrm>
              <a:off x="7028235" y="2870007"/>
              <a:ext cx="470082" cy="277047"/>
            </a:xfrm>
            <a:prstGeom prst="rect">
              <a:avLst/>
            </a:prstGeom>
            <a:blipFill rotWithShape="1">
              <a:blip r:embed="rId7"/>
              <a:stretch>
                <a:fillRect/>
              </a:stretch>
            </a:blipFill>
          </p:spPr>
          <p:txBody>
            <a:bodyPr/>
            <a:lstStyle/>
            <a:p>
              <a:pPr>
                <a:defRPr/>
              </a:pPr>
              <a:r>
                <a:rPr lang="zh-CN" altLang="en-US" sz="900">
                  <a:noFill/>
                </a:rPr>
                <a:t> </a:t>
              </a:r>
            </a:p>
          </p:txBody>
        </p:sp>
        <p:sp>
          <p:nvSpPr>
            <p:cNvPr id="36" name="TextBox 309">
              <a:extLst>
                <a:ext uri="{FF2B5EF4-FFF2-40B4-BE49-F238E27FC236}">
                  <a16:creationId xmlns:a16="http://schemas.microsoft.com/office/drawing/2014/main" id="{E17D0DDB-36CE-4D97-8F1D-EEBE52EF76D2}"/>
                </a:ext>
              </a:extLst>
            </p:cNvPr>
            <p:cNvSpPr txBox="1">
              <a:spLocks noRot="1" noChangeAspect="1" noMove="1" noResize="1" noEditPoints="1" noAdjustHandles="1" noChangeArrowheads="1" noChangeShapeType="1" noTextEdit="1"/>
            </p:cNvSpPr>
            <p:nvPr/>
          </p:nvSpPr>
          <p:spPr>
            <a:xfrm>
              <a:off x="6329154" y="3100351"/>
              <a:ext cx="1310691" cy="277047"/>
            </a:xfrm>
            <a:prstGeom prst="rect">
              <a:avLst/>
            </a:prstGeom>
            <a:blipFill rotWithShape="1">
              <a:blip r:embed="rId8"/>
              <a:stretch>
                <a:fillRect t="-2174" b="-13043"/>
              </a:stretch>
            </a:blipFill>
          </p:spPr>
          <p:txBody>
            <a:bodyPr/>
            <a:lstStyle/>
            <a:p>
              <a:pPr>
                <a:defRPr/>
              </a:pPr>
              <a:r>
                <a:rPr lang="zh-CN" altLang="en-US" sz="900">
                  <a:noFill/>
                </a:rPr>
                <a:t> </a:t>
              </a:r>
            </a:p>
          </p:txBody>
        </p:sp>
        <p:sp>
          <p:nvSpPr>
            <p:cNvPr id="37" name="TextBox 310">
              <a:extLst>
                <a:ext uri="{FF2B5EF4-FFF2-40B4-BE49-F238E27FC236}">
                  <a16:creationId xmlns:a16="http://schemas.microsoft.com/office/drawing/2014/main" id="{F1FC11C6-1BA0-4DD4-B673-3D2C434A7BD7}"/>
                </a:ext>
              </a:extLst>
            </p:cNvPr>
            <p:cNvSpPr txBox="1">
              <a:spLocks noRot="1" noChangeAspect="1" noMove="1" noResize="1" noEditPoints="1" noAdjustHandles="1" noChangeArrowheads="1" noChangeShapeType="1" noTextEdit="1"/>
            </p:cNvSpPr>
            <p:nvPr/>
          </p:nvSpPr>
          <p:spPr>
            <a:xfrm>
              <a:off x="6833015" y="4884519"/>
              <a:ext cx="1310691" cy="277047"/>
            </a:xfrm>
            <a:prstGeom prst="rect">
              <a:avLst/>
            </a:prstGeom>
            <a:blipFill rotWithShape="1">
              <a:blip r:embed="rId9"/>
              <a:stretch>
                <a:fillRect l="-465" t="-2174" b="-13043"/>
              </a:stretch>
            </a:blipFill>
          </p:spPr>
          <p:txBody>
            <a:bodyPr/>
            <a:lstStyle/>
            <a:p>
              <a:pPr>
                <a:defRPr/>
              </a:pPr>
              <a:r>
                <a:rPr lang="zh-CN" altLang="en-US" sz="900">
                  <a:noFill/>
                </a:rPr>
                <a:t> </a:t>
              </a:r>
            </a:p>
          </p:txBody>
        </p:sp>
      </p:grpSp>
      <p:sp>
        <p:nvSpPr>
          <p:cNvPr id="232" name="矩形 231">
            <a:extLst>
              <a:ext uri="{FF2B5EF4-FFF2-40B4-BE49-F238E27FC236}">
                <a16:creationId xmlns:a16="http://schemas.microsoft.com/office/drawing/2014/main" id="{59CD683D-0742-4272-9CC2-26BB0DCF2675}"/>
              </a:ext>
            </a:extLst>
          </p:cNvPr>
          <p:cNvSpPr/>
          <p:nvPr/>
        </p:nvSpPr>
        <p:spPr>
          <a:xfrm>
            <a:off x="600865" y="3712406"/>
            <a:ext cx="2800767" cy="338554"/>
          </a:xfrm>
          <a:prstGeom prst="rect">
            <a:avLst/>
          </a:prstGeom>
        </p:spPr>
        <p:txBody>
          <a:bodyPr wrap="none">
            <a:spAutoFit/>
          </a:bodyPr>
          <a:lstStyle/>
          <a:p>
            <a:r>
              <a:rPr lang="en-US" altLang="zh-CN" sz="1600" kern="0" dirty="0">
                <a:latin typeface="Times New Roman" panose="02020603050405020304" pitchFamily="18" charset="0"/>
                <a:cs typeface="Times New Roman" panose="02020603050405020304" pitchFamily="18" charset="0"/>
              </a:rPr>
              <a:t>1.</a:t>
            </a:r>
            <a:r>
              <a:rPr lang="zh-CN" altLang="en-US" sz="1600" kern="0" dirty="0">
                <a:latin typeface="Times New Roman" panose="02020603050405020304" pitchFamily="18" charset="0"/>
                <a:cs typeface="Times New Roman" panose="02020603050405020304" pitchFamily="18" charset="0"/>
              </a:rPr>
              <a:t>无人机系统灵活定制与研发</a:t>
            </a:r>
          </a:p>
        </p:txBody>
      </p:sp>
      <p:sp>
        <p:nvSpPr>
          <p:cNvPr id="233" name="箭头: 下 232">
            <a:extLst>
              <a:ext uri="{FF2B5EF4-FFF2-40B4-BE49-F238E27FC236}">
                <a16:creationId xmlns:a16="http://schemas.microsoft.com/office/drawing/2014/main" id="{6D4EB429-7077-4E13-A83D-46D6F5535B1C}"/>
              </a:ext>
            </a:extLst>
          </p:cNvPr>
          <p:cNvSpPr/>
          <p:nvPr/>
        </p:nvSpPr>
        <p:spPr>
          <a:xfrm rot="5400000">
            <a:off x="6934104" y="2720316"/>
            <a:ext cx="1247783" cy="344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文本框 233">
            <a:extLst>
              <a:ext uri="{FF2B5EF4-FFF2-40B4-BE49-F238E27FC236}">
                <a16:creationId xmlns:a16="http://schemas.microsoft.com/office/drawing/2014/main" id="{319F461C-632C-411F-BD5C-13869F6A7FA8}"/>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基于深度学习的无人机输变配智能巡检解决方案</a:t>
            </a:r>
          </a:p>
        </p:txBody>
      </p:sp>
      <p:pic>
        <p:nvPicPr>
          <p:cNvPr id="235" name="图片 234">
            <a:extLst>
              <a:ext uri="{FF2B5EF4-FFF2-40B4-BE49-F238E27FC236}">
                <a16:creationId xmlns:a16="http://schemas.microsoft.com/office/drawing/2014/main" id="{D94F6E3C-A59E-4BFE-ADF2-601D114BEE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97" y="4265449"/>
            <a:ext cx="3247615" cy="2229544"/>
          </a:xfrm>
          <a:prstGeom prst="rect">
            <a:avLst/>
          </a:prstGeom>
        </p:spPr>
      </p:pic>
      <p:pic>
        <p:nvPicPr>
          <p:cNvPr id="236" name="图片 235">
            <a:extLst>
              <a:ext uri="{FF2B5EF4-FFF2-40B4-BE49-F238E27FC236}">
                <a16:creationId xmlns:a16="http://schemas.microsoft.com/office/drawing/2014/main" id="{53EB6D4A-45DF-4CC0-BAE6-ED0A068DBDB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9856" y="4267839"/>
            <a:ext cx="3565402" cy="2226519"/>
          </a:xfrm>
          <a:prstGeom prst="rect">
            <a:avLst/>
          </a:prstGeom>
        </p:spPr>
      </p:pic>
      <p:sp>
        <p:nvSpPr>
          <p:cNvPr id="237" name="矩形 236">
            <a:extLst>
              <a:ext uri="{FF2B5EF4-FFF2-40B4-BE49-F238E27FC236}">
                <a16:creationId xmlns:a16="http://schemas.microsoft.com/office/drawing/2014/main" id="{0B8FF64A-C577-496D-860C-5C2CFE311D4A}"/>
              </a:ext>
            </a:extLst>
          </p:cNvPr>
          <p:cNvSpPr/>
          <p:nvPr/>
        </p:nvSpPr>
        <p:spPr>
          <a:xfrm>
            <a:off x="4240314" y="3718817"/>
            <a:ext cx="2595582" cy="338554"/>
          </a:xfrm>
          <a:prstGeom prst="rect">
            <a:avLst/>
          </a:prstGeom>
        </p:spPr>
        <p:txBody>
          <a:bodyPr wrap="none">
            <a:spAutoFit/>
          </a:bodyPr>
          <a:lstStyle/>
          <a:p>
            <a:r>
              <a:rPr lang="en-US" altLang="zh-CN" sz="1600" kern="0" dirty="0">
                <a:latin typeface="Times New Roman" panose="02020603050405020304" pitchFamily="18" charset="0"/>
                <a:cs typeface="Times New Roman" panose="02020603050405020304" pitchFamily="18" charset="0"/>
              </a:rPr>
              <a:t>2.</a:t>
            </a:r>
            <a:r>
              <a:rPr lang="zh-CN" altLang="en-US" sz="1600" kern="0" dirty="0">
                <a:latin typeface="Times New Roman" panose="02020603050405020304" pitchFamily="18" charset="0"/>
                <a:cs typeface="Times New Roman" panose="02020603050405020304" pitchFamily="18" charset="0"/>
              </a:rPr>
              <a:t>输电线路无人机自动巡检</a:t>
            </a:r>
          </a:p>
        </p:txBody>
      </p:sp>
      <p:sp>
        <p:nvSpPr>
          <p:cNvPr id="238" name="矩形 237">
            <a:extLst>
              <a:ext uri="{FF2B5EF4-FFF2-40B4-BE49-F238E27FC236}">
                <a16:creationId xmlns:a16="http://schemas.microsoft.com/office/drawing/2014/main" id="{525D1BFF-F0CD-4524-8748-F10680B8154E}"/>
              </a:ext>
            </a:extLst>
          </p:cNvPr>
          <p:cNvSpPr/>
          <p:nvPr/>
        </p:nvSpPr>
        <p:spPr>
          <a:xfrm>
            <a:off x="703457" y="6510283"/>
            <a:ext cx="2595582" cy="338554"/>
          </a:xfrm>
          <a:prstGeom prst="rect">
            <a:avLst/>
          </a:prstGeom>
        </p:spPr>
        <p:txBody>
          <a:bodyPr wrap="none">
            <a:spAutoFit/>
          </a:bodyPr>
          <a:lstStyle/>
          <a:p>
            <a:r>
              <a:rPr lang="en-US" altLang="zh-CN" sz="1600" kern="0" dirty="0">
                <a:latin typeface="Times New Roman" panose="02020603050405020304" pitchFamily="18" charset="0"/>
                <a:cs typeface="Times New Roman" panose="02020603050405020304" pitchFamily="18" charset="0"/>
              </a:rPr>
              <a:t>3.</a:t>
            </a:r>
            <a:r>
              <a:rPr lang="zh-CN" altLang="en-US" sz="1600" kern="0" dirty="0">
                <a:latin typeface="Times New Roman" panose="02020603050405020304" pitchFamily="18" charset="0"/>
                <a:cs typeface="Times New Roman" panose="02020603050405020304" pitchFamily="18" charset="0"/>
              </a:rPr>
              <a:t>变电站无人机固定式机库</a:t>
            </a:r>
          </a:p>
        </p:txBody>
      </p:sp>
      <p:sp>
        <p:nvSpPr>
          <p:cNvPr id="239" name="矩形 238">
            <a:extLst>
              <a:ext uri="{FF2B5EF4-FFF2-40B4-BE49-F238E27FC236}">
                <a16:creationId xmlns:a16="http://schemas.microsoft.com/office/drawing/2014/main" id="{880D17E8-497E-421F-9443-96923105613F}"/>
              </a:ext>
            </a:extLst>
          </p:cNvPr>
          <p:cNvSpPr/>
          <p:nvPr/>
        </p:nvSpPr>
        <p:spPr>
          <a:xfrm>
            <a:off x="4175610" y="6552986"/>
            <a:ext cx="3057247" cy="338554"/>
          </a:xfrm>
          <a:prstGeom prst="rect">
            <a:avLst/>
          </a:prstGeom>
        </p:spPr>
        <p:txBody>
          <a:bodyPr wrap="none">
            <a:spAutoFit/>
          </a:bodyPr>
          <a:lstStyle/>
          <a:p>
            <a:r>
              <a:rPr lang="en-US" altLang="zh-CN" sz="1600" kern="0" dirty="0">
                <a:latin typeface="Times New Roman" panose="02020603050405020304" pitchFamily="18" charset="0"/>
                <a:cs typeface="Times New Roman" panose="02020603050405020304" pitchFamily="18" charset="0"/>
              </a:rPr>
              <a:t>4.</a:t>
            </a:r>
            <a:r>
              <a:rPr lang="zh-CN" altLang="en-US" sz="1600" kern="0" dirty="0">
                <a:latin typeface="Times New Roman" panose="02020603050405020304" pitchFamily="18" charset="0"/>
                <a:cs typeface="Times New Roman" panose="02020603050405020304" pitchFamily="18" charset="0"/>
              </a:rPr>
              <a:t>配电皮卡车无人机移动式机库</a:t>
            </a:r>
          </a:p>
        </p:txBody>
      </p:sp>
      <p:sp>
        <p:nvSpPr>
          <p:cNvPr id="240" name="矩形 239">
            <a:extLst>
              <a:ext uri="{FF2B5EF4-FFF2-40B4-BE49-F238E27FC236}">
                <a16:creationId xmlns:a16="http://schemas.microsoft.com/office/drawing/2014/main" id="{B32C768C-9130-4FE5-A897-F8F1F3E3E11F}"/>
              </a:ext>
            </a:extLst>
          </p:cNvPr>
          <p:cNvSpPr/>
          <p:nvPr/>
        </p:nvSpPr>
        <p:spPr>
          <a:xfrm>
            <a:off x="8550951" y="4598970"/>
            <a:ext cx="3262432" cy="338554"/>
          </a:xfrm>
          <a:prstGeom prst="rect">
            <a:avLst/>
          </a:prstGeom>
        </p:spPr>
        <p:txBody>
          <a:bodyPr wrap="none">
            <a:spAutoFit/>
          </a:bodyPr>
          <a:lstStyle/>
          <a:p>
            <a:r>
              <a:rPr lang="zh-CN" altLang="en-US" sz="1600" kern="0" dirty="0">
                <a:latin typeface="Times New Roman" panose="02020603050405020304" pitchFamily="18" charset="0"/>
                <a:cs typeface="Times New Roman" panose="02020603050405020304" pitchFamily="18" charset="0"/>
              </a:rPr>
              <a:t>②红外吊舱异常发热目标识别诊断</a:t>
            </a:r>
          </a:p>
        </p:txBody>
      </p:sp>
      <p:sp>
        <p:nvSpPr>
          <p:cNvPr id="241" name="矩形 240">
            <a:extLst>
              <a:ext uri="{FF2B5EF4-FFF2-40B4-BE49-F238E27FC236}">
                <a16:creationId xmlns:a16="http://schemas.microsoft.com/office/drawing/2014/main" id="{78BDE0A0-71F0-46C9-A80D-1DCC1D92C262}"/>
              </a:ext>
            </a:extLst>
          </p:cNvPr>
          <p:cNvSpPr/>
          <p:nvPr/>
        </p:nvSpPr>
        <p:spPr>
          <a:xfrm>
            <a:off x="8517269" y="6486098"/>
            <a:ext cx="3262432" cy="338554"/>
          </a:xfrm>
          <a:prstGeom prst="rect">
            <a:avLst/>
          </a:prstGeom>
        </p:spPr>
        <p:txBody>
          <a:bodyPr wrap="none">
            <a:spAutoFit/>
          </a:bodyPr>
          <a:lstStyle/>
          <a:p>
            <a:r>
              <a:rPr lang="zh-CN" altLang="en-US" sz="1600" kern="0" dirty="0">
                <a:latin typeface="Times New Roman" panose="02020603050405020304" pitchFamily="18" charset="0"/>
                <a:cs typeface="Times New Roman" panose="02020603050405020304" pitchFamily="18" charset="0"/>
              </a:rPr>
              <a:t>③紫外成像放电程度分级评估诊断</a:t>
            </a:r>
          </a:p>
        </p:txBody>
      </p:sp>
      <p:sp>
        <p:nvSpPr>
          <p:cNvPr id="242" name="文本框 241">
            <a:extLst>
              <a:ext uri="{FF2B5EF4-FFF2-40B4-BE49-F238E27FC236}">
                <a16:creationId xmlns:a16="http://schemas.microsoft.com/office/drawing/2014/main" id="{E1E9315A-A49F-4771-8870-337F344E7FEE}"/>
              </a:ext>
            </a:extLst>
          </p:cNvPr>
          <p:cNvSpPr txBox="1"/>
          <p:nvPr/>
        </p:nvSpPr>
        <p:spPr>
          <a:xfrm>
            <a:off x="7721783" y="2248304"/>
            <a:ext cx="481770" cy="1323439"/>
          </a:xfrm>
          <a:prstGeom prst="rect">
            <a:avLst/>
          </a:prstGeom>
          <a:noFill/>
        </p:spPr>
        <p:txBody>
          <a:bodyPr wrap="square" rtlCol="0">
            <a:spAutoFit/>
          </a:bodyPr>
          <a:lstStyle/>
          <a:p>
            <a:r>
              <a:rPr lang="zh-CN" altLang="en-US" sz="2000" b="1" dirty="0"/>
              <a:t>应用方案</a:t>
            </a:r>
          </a:p>
        </p:txBody>
      </p:sp>
      <p:sp>
        <p:nvSpPr>
          <p:cNvPr id="243" name="箭头: 下 242">
            <a:extLst>
              <a:ext uri="{FF2B5EF4-FFF2-40B4-BE49-F238E27FC236}">
                <a16:creationId xmlns:a16="http://schemas.microsoft.com/office/drawing/2014/main" id="{95526E70-1C5F-4197-9047-A7241196C43F}"/>
              </a:ext>
            </a:extLst>
          </p:cNvPr>
          <p:cNvSpPr/>
          <p:nvPr/>
        </p:nvSpPr>
        <p:spPr>
          <a:xfrm rot="16200000">
            <a:off x="7633396" y="4304583"/>
            <a:ext cx="1247783" cy="344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文本框 243">
            <a:extLst>
              <a:ext uri="{FF2B5EF4-FFF2-40B4-BE49-F238E27FC236}">
                <a16:creationId xmlns:a16="http://schemas.microsoft.com/office/drawing/2014/main" id="{44C936B6-A84E-4D93-8CB2-998D81C5CBAB}"/>
              </a:ext>
            </a:extLst>
          </p:cNvPr>
          <p:cNvSpPr txBox="1"/>
          <p:nvPr/>
        </p:nvSpPr>
        <p:spPr>
          <a:xfrm>
            <a:off x="7659833" y="3860266"/>
            <a:ext cx="481770" cy="1323439"/>
          </a:xfrm>
          <a:prstGeom prst="rect">
            <a:avLst/>
          </a:prstGeom>
          <a:noFill/>
        </p:spPr>
        <p:txBody>
          <a:bodyPr wrap="square" rtlCol="0">
            <a:spAutoFit/>
          </a:bodyPr>
          <a:lstStyle/>
          <a:p>
            <a:r>
              <a:rPr lang="zh-CN" altLang="en-US" sz="2000" b="1" dirty="0"/>
              <a:t>传感方案</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graphicFrame>
        <p:nvGraphicFramePr>
          <p:cNvPr id="3" name="对象 2">
            <a:extLst>
              <a:ext uri="{FF2B5EF4-FFF2-40B4-BE49-F238E27FC236}">
                <a16:creationId xmlns:a16="http://schemas.microsoft.com/office/drawing/2014/main" id="{8BEA8288-28CE-4118-ACE9-B909526E7876}"/>
              </a:ext>
            </a:extLst>
          </p:cNvPr>
          <p:cNvGraphicFramePr>
            <a:graphicFrameLocks noChangeAspect="1"/>
          </p:cNvGraphicFramePr>
          <p:nvPr>
            <p:extLst>
              <p:ext uri="{D42A27DB-BD31-4B8C-83A1-F6EECF244321}">
                <p14:modId xmlns:p14="http://schemas.microsoft.com/office/powerpoint/2010/main" val="3190640392"/>
              </p:ext>
            </p:extLst>
          </p:nvPr>
        </p:nvGraphicFramePr>
        <p:xfrm>
          <a:off x="975122" y="1835521"/>
          <a:ext cx="4753909" cy="1787920"/>
        </p:xfrm>
        <a:graphic>
          <a:graphicData uri="http://schemas.openxmlformats.org/presentationml/2006/ole">
            <mc:AlternateContent xmlns:mc="http://schemas.openxmlformats.org/markup-compatibility/2006">
              <mc:Choice xmlns:v="urn:schemas-microsoft-com:vml" Requires="v">
                <p:oleObj spid="_x0000_s1064" r:id="rId3" imgW="6082665" imgH="2120265" progId="">
                  <p:embed/>
                </p:oleObj>
              </mc:Choice>
              <mc:Fallback>
                <p:oleObj r:id="rId3" imgW="6082665" imgH="2120265" progId="">
                  <p:embed/>
                  <p:pic>
                    <p:nvPicPr>
                      <p:cNvPr id="7" name="对象 6">
                        <a:extLst>
                          <a:ext uri="{FF2B5EF4-FFF2-40B4-BE49-F238E27FC236}">
                            <a16:creationId xmlns:a16="http://schemas.microsoft.com/office/drawing/2014/main" id="{238F6BC2-278F-4D7F-B6D7-6DB8537D0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122" y="1835521"/>
                        <a:ext cx="4753909" cy="1787920"/>
                      </a:xfrm>
                      <a:prstGeom prst="rect">
                        <a:avLst/>
                      </a:prstGeom>
                      <a:noFill/>
                    </p:spPr>
                  </p:pic>
                </p:oleObj>
              </mc:Fallback>
            </mc:AlternateContent>
          </a:graphicData>
        </a:graphic>
      </p:graphicFrame>
      <p:graphicFrame>
        <p:nvGraphicFramePr>
          <p:cNvPr id="4" name="对象 3">
            <a:extLst>
              <a:ext uri="{FF2B5EF4-FFF2-40B4-BE49-F238E27FC236}">
                <a16:creationId xmlns:a16="http://schemas.microsoft.com/office/drawing/2014/main" id="{78F18A09-6F1C-449C-A402-0749DF7E9CE5}"/>
              </a:ext>
            </a:extLst>
          </p:cNvPr>
          <p:cNvGraphicFramePr>
            <a:graphicFrameLocks noChangeAspect="1"/>
          </p:cNvGraphicFramePr>
          <p:nvPr>
            <p:extLst>
              <p:ext uri="{D42A27DB-BD31-4B8C-83A1-F6EECF244321}">
                <p14:modId xmlns:p14="http://schemas.microsoft.com/office/powerpoint/2010/main" val="833990682"/>
              </p:ext>
            </p:extLst>
          </p:nvPr>
        </p:nvGraphicFramePr>
        <p:xfrm>
          <a:off x="975122" y="4046321"/>
          <a:ext cx="4684803" cy="1704109"/>
        </p:xfrm>
        <a:graphic>
          <a:graphicData uri="http://schemas.openxmlformats.org/presentationml/2006/ole">
            <mc:AlternateContent xmlns:mc="http://schemas.openxmlformats.org/markup-compatibility/2006">
              <mc:Choice xmlns:v="urn:schemas-microsoft-com:vml" Requires="v">
                <p:oleObj spid="_x0000_s1065" name="Visio" r:id="rId5" imgW="6096000" imgH="2240915" progId="">
                  <p:embed/>
                </p:oleObj>
              </mc:Choice>
              <mc:Fallback>
                <p:oleObj name="Visio" r:id="rId5" imgW="6096000" imgH="2240915" progId="">
                  <p:embed/>
                  <p:pic>
                    <p:nvPicPr>
                      <p:cNvPr id="8" name="对象 7">
                        <a:extLst>
                          <a:ext uri="{FF2B5EF4-FFF2-40B4-BE49-F238E27FC236}">
                            <a16:creationId xmlns:a16="http://schemas.microsoft.com/office/drawing/2014/main" id="{CE3ABE2D-5413-46DF-9C76-B3EDDE1F5C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122" y="4046321"/>
                        <a:ext cx="4684803" cy="1704109"/>
                      </a:xfrm>
                      <a:prstGeom prst="rect">
                        <a:avLst/>
                      </a:prstGeom>
                      <a:noFill/>
                    </p:spPr>
                  </p:pic>
                </p:oleObj>
              </mc:Fallback>
            </mc:AlternateContent>
          </a:graphicData>
        </a:graphic>
      </p:graphicFrame>
      <p:pic>
        <p:nvPicPr>
          <p:cNvPr id="5" name="图片 4">
            <a:extLst>
              <a:ext uri="{FF2B5EF4-FFF2-40B4-BE49-F238E27FC236}">
                <a16:creationId xmlns:a16="http://schemas.microsoft.com/office/drawing/2014/main" id="{C30E140D-4330-4AF8-B6BB-5472051844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34852" y="1823320"/>
            <a:ext cx="4309322" cy="1917037"/>
          </a:xfrm>
          <a:prstGeom prst="rect">
            <a:avLst/>
          </a:prstGeom>
        </p:spPr>
      </p:pic>
      <p:cxnSp>
        <p:nvCxnSpPr>
          <p:cNvPr id="6" name="直接连接符 5">
            <a:extLst>
              <a:ext uri="{FF2B5EF4-FFF2-40B4-BE49-F238E27FC236}">
                <a16:creationId xmlns:a16="http://schemas.microsoft.com/office/drawing/2014/main" id="{B62CD034-F8FA-4178-8A07-B0A041CA23E1}"/>
              </a:ext>
            </a:extLst>
          </p:cNvPr>
          <p:cNvCxnSpPr>
            <a:cxnSpLocks/>
          </p:cNvCxnSpPr>
          <p:nvPr/>
        </p:nvCxnSpPr>
        <p:spPr>
          <a:xfrm>
            <a:off x="865938" y="4020589"/>
            <a:ext cx="9973512"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接连接符 6">
            <a:extLst>
              <a:ext uri="{FF2B5EF4-FFF2-40B4-BE49-F238E27FC236}">
                <a16:creationId xmlns:a16="http://schemas.microsoft.com/office/drawing/2014/main" id="{A8E10269-1480-4E30-A5DB-81DD11E2D495}"/>
              </a:ext>
            </a:extLst>
          </p:cNvPr>
          <p:cNvCxnSpPr>
            <a:cxnSpLocks/>
          </p:cNvCxnSpPr>
          <p:nvPr/>
        </p:nvCxnSpPr>
        <p:spPr>
          <a:xfrm flipV="1">
            <a:off x="5892796" y="1723761"/>
            <a:ext cx="0" cy="439312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矩形 7">
            <a:extLst>
              <a:ext uri="{FF2B5EF4-FFF2-40B4-BE49-F238E27FC236}">
                <a16:creationId xmlns:a16="http://schemas.microsoft.com/office/drawing/2014/main" id="{868218B5-4173-455B-962E-0D080474B14D}"/>
              </a:ext>
            </a:extLst>
          </p:cNvPr>
          <p:cNvSpPr/>
          <p:nvPr/>
        </p:nvSpPr>
        <p:spPr>
          <a:xfrm>
            <a:off x="2043839" y="3681532"/>
            <a:ext cx="2329000" cy="260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深度学习红外分类模型</a:t>
            </a:r>
          </a:p>
        </p:txBody>
      </p:sp>
      <p:sp>
        <p:nvSpPr>
          <p:cNvPr id="9" name="矩形 8">
            <a:extLst>
              <a:ext uri="{FF2B5EF4-FFF2-40B4-BE49-F238E27FC236}">
                <a16:creationId xmlns:a16="http://schemas.microsoft.com/office/drawing/2014/main" id="{4EDCEBF3-2CD1-4A38-ACC8-F61BF2CEA520}"/>
              </a:ext>
            </a:extLst>
          </p:cNvPr>
          <p:cNvSpPr/>
          <p:nvPr/>
        </p:nvSpPr>
        <p:spPr>
          <a:xfrm>
            <a:off x="2043839" y="5856199"/>
            <a:ext cx="2328981" cy="260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深度学习紫外分级模型</a:t>
            </a:r>
          </a:p>
        </p:txBody>
      </p:sp>
      <p:sp>
        <p:nvSpPr>
          <p:cNvPr id="10" name="矩形 9">
            <a:extLst>
              <a:ext uri="{FF2B5EF4-FFF2-40B4-BE49-F238E27FC236}">
                <a16:creationId xmlns:a16="http://schemas.microsoft.com/office/drawing/2014/main" id="{636046FC-BC80-453C-9F9D-22121B0800A7}"/>
              </a:ext>
            </a:extLst>
          </p:cNvPr>
          <p:cNvSpPr/>
          <p:nvPr/>
        </p:nvSpPr>
        <p:spPr>
          <a:xfrm>
            <a:off x="6948132" y="3681532"/>
            <a:ext cx="2722918" cy="260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深度学习目标定位识别回归模型</a:t>
            </a:r>
          </a:p>
        </p:txBody>
      </p:sp>
      <p:sp>
        <p:nvSpPr>
          <p:cNvPr id="11" name="矩形 10">
            <a:extLst>
              <a:ext uri="{FF2B5EF4-FFF2-40B4-BE49-F238E27FC236}">
                <a16:creationId xmlns:a16="http://schemas.microsoft.com/office/drawing/2014/main" id="{97F62A53-8B33-4A19-81F8-ACCA9150AC72}"/>
              </a:ext>
            </a:extLst>
          </p:cNvPr>
          <p:cNvSpPr/>
          <p:nvPr/>
        </p:nvSpPr>
        <p:spPr>
          <a:xfrm>
            <a:off x="6948132" y="5856201"/>
            <a:ext cx="2722918" cy="260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深度学习目标分割诊断分级模型</a:t>
            </a:r>
          </a:p>
        </p:txBody>
      </p:sp>
      <p:pic>
        <p:nvPicPr>
          <p:cNvPr id="13" name="图片 12">
            <a:extLst>
              <a:ext uri="{FF2B5EF4-FFF2-40B4-BE49-F238E27FC236}">
                <a16:creationId xmlns:a16="http://schemas.microsoft.com/office/drawing/2014/main" id="{FC5DC994-0D74-4F23-9E7F-29A696065B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5668" y="4064878"/>
            <a:ext cx="4630828" cy="1735548"/>
          </a:xfrm>
          <a:prstGeom prst="rect">
            <a:avLst/>
          </a:prstGeom>
        </p:spPr>
      </p:pic>
      <p:sp>
        <p:nvSpPr>
          <p:cNvPr id="2" name="文本框 1">
            <a:extLst>
              <a:ext uri="{FF2B5EF4-FFF2-40B4-BE49-F238E27FC236}">
                <a16:creationId xmlns:a16="http://schemas.microsoft.com/office/drawing/2014/main" id="{8CD62F47-6AB6-4391-A720-69581D00BBDC}"/>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基于深度学习的无人机输变配智能巡检解决方案</a:t>
            </a:r>
          </a:p>
        </p:txBody>
      </p:sp>
      <p:sp>
        <p:nvSpPr>
          <p:cNvPr id="16" name="文本框 15">
            <a:extLst>
              <a:ext uri="{FF2B5EF4-FFF2-40B4-BE49-F238E27FC236}">
                <a16:creationId xmlns:a16="http://schemas.microsoft.com/office/drawing/2014/main" id="{01404EEA-C1AB-490A-9A60-A3C47FAE919F}"/>
              </a:ext>
            </a:extLst>
          </p:cNvPr>
          <p:cNvSpPr txBox="1"/>
          <p:nvPr/>
        </p:nvSpPr>
        <p:spPr>
          <a:xfrm>
            <a:off x="550590" y="1268018"/>
            <a:ext cx="8872016" cy="44287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cs typeface="Times New Roman" panose="02020603050405020304" pitchFamily="18" charset="0"/>
              </a:rPr>
              <a:t>无人机多光谱（可见光</a:t>
            </a:r>
            <a:r>
              <a:rPr lang="en-US" altLang="zh-CN" dirty="0">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红外</a:t>
            </a:r>
            <a:r>
              <a:rPr lang="en-US" altLang="zh-CN" dirty="0">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紫外）深度学习算法体系</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9164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2" name="文本框 1">
            <a:extLst>
              <a:ext uri="{FF2B5EF4-FFF2-40B4-BE49-F238E27FC236}">
                <a16:creationId xmlns:a16="http://schemas.microsoft.com/office/drawing/2014/main" id="{9289F93A-78FE-4648-A770-90DF8714B01E}"/>
              </a:ext>
            </a:extLst>
          </p:cNvPr>
          <p:cNvSpPr txBox="1"/>
          <p:nvPr/>
        </p:nvSpPr>
        <p:spPr>
          <a:xfrm>
            <a:off x="293354" y="764704"/>
            <a:ext cx="9258236"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基于深度学习的无人机输变配智能巡检解决方案</a:t>
            </a:r>
          </a:p>
        </p:txBody>
      </p:sp>
      <p:sp>
        <p:nvSpPr>
          <p:cNvPr id="6" name="矩形 5">
            <a:extLst>
              <a:ext uri="{FF2B5EF4-FFF2-40B4-BE49-F238E27FC236}">
                <a16:creationId xmlns:a16="http://schemas.microsoft.com/office/drawing/2014/main" id="{B07C19D5-C46C-410B-8586-F88D9ADDEF5B}"/>
              </a:ext>
            </a:extLst>
          </p:cNvPr>
          <p:cNvSpPr/>
          <p:nvPr/>
        </p:nvSpPr>
        <p:spPr>
          <a:xfrm>
            <a:off x="1017918" y="2893744"/>
            <a:ext cx="954107"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1.</a:t>
            </a:r>
            <a:r>
              <a:rPr lang="zh-CN" altLang="en-US" sz="1200" kern="0" dirty="0">
                <a:latin typeface="Times New Roman" panose="02020603050405020304" pitchFamily="18" charset="0"/>
                <a:cs typeface="Times New Roman" panose="02020603050405020304" pitchFamily="18" charset="0"/>
              </a:rPr>
              <a:t>销钉退出 </a:t>
            </a:r>
          </a:p>
        </p:txBody>
      </p:sp>
      <p:sp>
        <p:nvSpPr>
          <p:cNvPr id="8" name="矩形 7">
            <a:extLst>
              <a:ext uri="{FF2B5EF4-FFF2-40B4-BE49-F238E27FC236}">
                <a16:creationId xmlns:a16="http://schemas.microsoft.com/office/drawing/2014/main" id="{94AF8939-4E56-4C4C-8079-8D94E0E2A647}"/>
              </a:ext>
            </a:extLst>
          </p:cNvPr>
          <p:cNvSpPr/>
          <p:nvPr/>
        </p:nvSpPr>
        <p:spPr>
          <a:xfrm>
            <a:off x="3631680" y="2893744"/>
            <a:ext cx="915635"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2.</a:t>
            </a:r>
            <a:r>
              <a:rPr lang="zh-CN" altLang="en-US" sz="1200" kern="0" dirty="0">
                <a:latin typeface="Times New Roman" panose="02020603050405020304" pitchFamily="18" charset="0"/>
                <a:cs typeface="Times New Roman" panose="02020603050405020304" pitchFamily="18" charset="0"/>
              </a:rPr>
              <a:t>螺栓锈蚀</a:t>
            </a:r>
          </a:p>
        </p:txBody>
      </p:sp>
      <p:sp>
        <p:nvSpPr>
          <p:cNvPr id="10" name="矩形 9">
            <a:extLst>
              <a:ext uri="{FF2B5EF4-FFF2-40B4-BE49-F238E27FC236}">
                <a16:creationId xmlns:a16="http://schemas.microsoft.com/office/drawing/2014/main" id="{2DA78F0E-58A2-4720-93B7-0E2BD45E70FE}"/>
              </a:ext>
            </a:extLst>
          </p:cNvPr>
          <p:cNvSpPr/>
          <p:nvPr/>
        </p:nvSpPr>
        <p:spPr>
          <a:xfrm>
            <a:off x="6195904" y="2893745"/>
            <a:ext cx="915635"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3.</a:t>
            </a:r>
            <a:r>
              <a:rPr lang="zh-CN" altLang="en-US" sz="1200" kern="0" dirty="0">
                <a:latin typeface="Times New Roman" panose="02020603050405020304" pitchFamily="18" charset="0"/>
                <a:cs typeface="Times New Roman" panose="02020603050405020304" pitchFamily="18" charset="0"/>
              </a:rPr>
              <a:t>鸟巢异物</a:t>
            </a:r>
          </a:p>
        </p:txBody>
      </p:sp>
      <p:pic>
        <p:nvPicPr>
          <p:cNvPr id="14" name="Picture 79">
            <a:extLst>
              <a:ext uri="{FF2B5EF4-FFF2-40B4-BE49-F238E27FC236}">
                <a16:creationId xmlns:a16="http://schemas.microsoft.com/office/drawing/2014/main" id="{0B1D67BE-C462-4F0E-A740-1591C03705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256" y="1259154"/>
            <a:ext cx="2436144" cy="162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0">
            <a:extLst>
              <a:ext uri="{FF2B5EF4-FFF2-40B4-BE49-F238E27FC236}">
                <a16:creationId xmlns:a16="http://schemas.microsoft.com/office/drawing/2014/main" id="{6A104BBF-FD7A-44C0-BA49-6D66702CD7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4008" y="1257923"/>
            <a:ext cx="2425935" cy="162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1">
            <a:extLst>
              <a:ext uri="{FF2B5EF4-FFF2-40B4-BE49-F238E27FC236}">
                <a16:creationId xmlns:a16="http://schemas.microsoft.com/office/drawing/2014/main" id="{7A551E23-59DF-4BA3-8345-61A61CDCFF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4551" y="1257923"/>
            <a:ext cx="2455249" cy="162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2">
            <a:extLst>
              <a:ext uri="{FF2B5EF4-FFF2-40B4-BE49-F238E27FC236}">
                <a16:creationId xmlns:a16="http://schemas.microsoft.com/office/drawing/2014/main" id="{DBF6307C-1EC5-4C89-BFD0-844C291DE2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408" y="1257923"/>
            <a:ext cx="2455249" cy="162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ABEB6183-FFA1-4B87-9A6D-EEF053415801}"/>
              </a:ext>
            </a:extLst>
          </p:cNvPr>
          <p:cNvSpPr/>
          <p:nvPr/>
        </p:nvSpPr>
        <p:spPr>
          <a:xfrm>
            <a:off x="8716677" y="2893745"/>
            <a:ext cx="1223412"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4.</a:t>
            </a:r>
            <a:r>
              <a:rPr lang="zh-CN" altLang="en-US" sz="1200" kern="0" dirty="0">
                <a:latin typeface="Times New Roman" panose="02020603050405020304" pitchFamily="18" charset="0"/>
                <a:cs typeface="Times New Roman" panose="02020603050405020304" pitchFamily="18" charset="0"/>
              </a:rPr>
              <a:t>连接金具偏移</a:t>
            </a:r>
          </a:p>
        </p:txBody>
      </p:sp>
      <p:pic>
        <p:nvPicPr>
          <p:cNvPr id="24" name="Picture 168">
            <a:extLst>
              <a:ext uri="{FF2B5EF4-FFF2-40B4-BE49-F238E27FC236}">
                <a16:creationId xmlns:a16="http://schemas.microsoft.com/office/drawing/2014/main" id="{73D8A4D6-EB80-47BC-9655-0F2B8CF09A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6041" y="3145343"/>
            <a:ext cx="2443119" cy="162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9">
            <a:extLst>
              <a:ext uri="{FF2B5EF4-FFF2-40B4-BE49-F238E27FC236}">
                <a16:creationId xmlns:a16="http://schemas.microsoft.com/office/drawing/2014/main" id="{E5866986-8F7A-417A-AA14-2EF0A61EE52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1622" y="3141681"/>
            <a:ext cx="2465555" cy="162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70">
            <a:extLst>
              <a:ext uri="{FF2B5EF4-FFF2-40B4-BE49-F238E27FC236}">
                <a16:creationId xmlns:a16="http://schemas.microsoft.com/office/drawing/2014/main" id="{2EF2CD89-1043-46D1-9128-2B85481CC5B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79639" y="3140440"/>
            <a:ext cx="2430161" cy="162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71">
            <a:extLst>
              <a:ext uri="{FF2B5EF4-FFF2-40B4-BE49-F238E27FC236}">
                <a16:creationId xmlns:a16="http://schemas.microsoft.com/office/drawing/2014/main" id="{BE55FD8F-4DC3-4B3A-978D-B6B22E9B505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14408" y="3141375"/>
            <a:ext cx="2465554" cy="163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48">
            <a:extLst>
              <a:ext uri="{FF2B5EF4-FFF2-40B4-BE49-F238E27FC236}">
                <a16:creationId xmlns:a16="http://schemas.microsoft.com/office/drawing/2014/main" id="{E9A4414E-E540-4E1A-B1D3-A07E72545BE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6041" y="5020892"/>
            <a:ext cx="2443119" cy="162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49">
            <a:extLst>
              <a:ext uri="{FF2B5EF4-FFF2-40B4-BE49-F238E27FC236}">
                <a16:creationId xmlns:a16="http://schemas.microsoft.com/office/drawing/2014/main" id="{7C663B9B-826C-41E6-93EA-C7F18A4D80B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05259" y="5048265"/>
            <a:ext cx="2465350" cy="162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50">
            <a:extLst>
              <a:ext uri="{FF2B5EF4-FFF2-40B4-BE49-F238E27FC236}">
                <a16:creationId xmlns:a16="http://schemas.microsoft.com/office/drawing/2014/main" id="{7C1E926D-4FEA-415A-9D90-113C39B41A1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79639" y="5046970"/>
            <a:ext cx="2458812" cy="162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51">
            <a:extLst>
              <a:ext uri="{FF2B5EF4-FFF2-40B4-BE49-F238E27FC236}">
                <a16:creationId xmlns:a16="http://schemas.microsoft.com/office/drawing/2014/main" id="{657F32E1-D961-41BB-BACE-1F799CE406F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43764" y="5016835"/>
            <a:ext cx="2425893" cy="16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39">
            <a:extLst>
              <a:ext uri="{FF2B5EF4-FFF2-40B4-BE49-F238E27FC236}">
                <a16:creationId xmlns:a16="http://schemas.microsoft.com/office/drawing/2014/main" id="{BF23A98B-515B-438B-BF65-768D4BCB9185}"/>
              </a:ext>
            </a:extLst>
          </p:cNvPr>
          <p:cNvSpPr/>
          <p:nvPr/>
        </p:nvSpPr>
        <p:spPr>
          <a:xfrm>
            <a:off x="1017918" y="4779933"/>
            <a:ext cx="1069524"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5.</a:t>
            </a:r>
            <a:r>
              <a:rPr lang="zh-CN" altLang="en-US" sz="1200" kern="0" dirty="0">
                <a:latin typeface="Times New Roman" panose="02020603050405020304" pitchFamily="18" charset="0"/>
                <a:cs typeface="Times New Roman" panose="02020603050405020304" pitchFamily="18" charset="0"/>
              </a:rPr>
              <a:t>防震锤锈蚀</a:t>
            </a:r>
          </a:p>
        </p:txBody>
      </p:sp>
      <p:sp>
        <p:nvSpPr>
          <p:cNvPr id="42" name="矩形 41">
            <a:extLst>
              <a:ext uri="{FF2B5EF4-FFF2-40B4-BE49-F238E27FC236}">
                <a16:creationId xmlns:a16="http://schemas.microsoft.com/office/drawing/2014/main" id="{38DC9F0F-62DF-41A9-9ECC-97A58707F606}"/>
              </a:ext>
            </a:extLst>
          </p:cNvPr>
          <p:cNvSpPr/>
          <p:nvPr/>
        </p:nvSpPr>
        <p:spPr>
          <a:xfrm>
            <a:off x="3640025" y="4761820"/>
            <a:ext cx="915635"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6.</a:t>
            </a:r>
            <a:r>
              <a:rPr lang="zh-CN" altLang="en-US" sz="1200" kern="0" dirty="0">
                <a:latin typeface="Times New Roman" panose="02020603050405020304" pitchFamily="18" charset="0"/>
                <a:cs typeface="Times New Roman" panose="02020603050405020304" pitchFamily="18" charset="0"/>
              </a:rPr>
              <a:t>螺栓缺失</a:t>
            </a:r>
          </a:p>
        </p:txBody>
      </p:sp>
      <p:sp>
        <p:nvSpPr>
          <p:cNvPr id="44" name="矩形 43">
            <a:extLst>
              <a:ext uri="{FF2B5EF4-FFF2-40B4-BE49-F238E27FC236}">
                <a16:creationId xmlns:a16="http://schemas.microsoft.com/office/drawing/2014/main" id="{43E52A04-CA5A-42BE-86C0-F73A45558DDB}"/>
              </a:ext>
            </a:extLst>
          </p:cNvPr>
          <p:cNvSpPr/>
          <p:nvPr/>
        </p:nvSpPr>
        <p:spPr>
          <a:xfrm>
            <a:off x="6203489" y="4775003"/>
            <a:ext cx="915635"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7.</a:t>
            </a:r>
            <a:r>
              <a:rPr lang="zh-CN" altLang="en-US" sz="1200" kern="0" dirty="0">
                <a:latin typeface="Times New Roman" panose="02020603050405020304" pitchFamily="18" charset="0"/>
                <a:cs typeface="Times New Roman" panose="02020603050405020304" pitchFamily="18" charset="0"/>
              </a:rPr>
              <a:t>重锤锈蚀</a:t>
            </a:r>
          </a:p>
        </p:txBody>
      </p:sp>
      <p:sp>
        <p:nvSpPr>
          <p:cNvPr id="46" name="矩形 45">
            <a:extLst>
              <a:ext uri="{FF2B5EF4-FFF2-40B4-BE49-F238E27FC236}">
                <a16:creationId xmlns:a16="http://schemas.microsoft.com/office/drawing/2014/main" id="{B761E61A-D482-4F27-8ED5-1EED78C9361C}"/>
              </a:ext>
            </a:extLst>
          </p:cNvPr>
          <p:cNvSpPr/>
          <p:nvPr/>
        </p:nvSpPr>
        <p:spPr>
          <a:xfrm>
            <a:off x="8793621" y="4767698"/>
            <a:ext cx="1069524"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8.</a:t>
            </a:r>
            <a:r>
              <a:rPr lang="zh-CN" altLang="en-US" sz="1200" kern="0" dirty="0">
                <a:latin typeface="Times New Roman" panose="02020603050405020304" pitchFamily="18" charset="0"/>
                <a:cs typeface="Times New Roman" panose="02020603050405020304" pitchFamily="18" charset="0"/>
              </a:rPr>
              <a:t>均压环歪斜</a:t>
            </a:r>
          </a:p>
        </p:txBody>
      </p:sp>
      <p:sp>
        <p:nvSpPr>
          <p:cNvPr id="48" name="矩形 47">
            <a:extLst>
              <a:ext uri="{FF2B5EF4-FFF2-40B4-BE49-F238E27FC236}">
                <a16:creationId xmlns:a16="http://schemas.microsoft.com/office/drawing/2014/main" id="{68CBCB9E-EFD8-4569-AA5A-616CAA6855F5}"/>
              </a:ext>
            </a:extLst>
          </p:cNvPr>
          <p:cNvSpPr/>
          <p:nvPr/>
        </p:nvSpPr>
        <p:spPr>
          <a:xfrm>
            <a:off x="1066566" y="6641235"/>
            <a:ext cx="1069524"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9.</a:t>
            </a:r>
            <a:r>
              <a:rPr lang="zh-CN" altLang="en-US" sz="1200" kern="0" dirty="0">
                <a:latin typeface="Times New Roman" panose="02020603050405020304" pitchFamily="18" charset="0"/>
                <a:cs typeface="Times New Roman" panose="02020603050405020304" pitchFamily="18" charset="0"/>
              </a:rPr>
              <a:t>间隔棒锈蚀</a:t>
            </a:r>
          </a:p>
        </p:txBody>
      </p:sp>
      <p:sp>
        <p:nvSpPr>
          <p:cNvPr id="50" name="矩形 49">
            <a:extLst>
              <a:ext uri="{FF2B5EF4-FFF2-40B4-BE49-F238E27FC236}">
                <a16:creationId xmlns:a16="http://schemas.microsoft.com/office/drawing/2014/main" id="{C3AD80C3-7196-4776-8F8A-778BBE2EAD7A}"/>
              </a:ext>
            </a:extLst>
          </p:cNvPr>
          <p:cNvSpPr/>
          <p:nvPr/>
        </p:nvSpPr>
        <p:spPr>
          <a:xfrm>
            <a:off x="3439319" y="6641235"/>
            <a:ext cx="1300356"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10.</a:t>
            </a:r>
            <a:r>
              <a:rPr lang="zh-CN" altLang="en-US" sz="1200" kern="0" dirty="0">
                <a:latin typeface="Times New Roman" panose="02020603050405020304" pitchFamily="18" charset="0"/>
                <a:cs typeface="Times New Roman" panose="02020603050405020304" pitchFamily="18" charset="0"/>
              </a:rPr>
              <a:t>连接金具锈蚀</a:t>
            </a:r>
          </a:p>
        </p:txBody>
      </p:sp>
      <p:sp>
        <p:nvSpPr>
          <p:cNvPr id="52" name="矩形 51">
            <a:extLst>
              <a:ext uri="{FF2B5EF4-FFF2-40B4-BE49-F238E27FC236}">
                <a16:creationId xmlns:a16="http://schemas.microsoft.com/office/drawing/2014/main" id="{4DA102E8-6638-42E1-9F70-BDD059901E89}"/>
              </a:ext>
            </a:extLst>
          </p:cNvPr>
          <p:cNvSpPr/>
          <p:nvPr/>
        </p:nvSpPr>
        <p:spPr>
          <a:xfrm>
            <a:off x="6165016" y="6663326"/>
            <a:ext cx="992579"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11.</a:t>
            </a:r>
            <a:r>
              <a:rPr lang="zh-CN" altLang="en-US" sz="1200" kern="0" dirty="0">
                <a:latin typeface="Times New Roman" panose="02020603050405020304" pitchFamily="18" charset="0"/>
                <a:cs typeface="Times New Roman" panose="02020603050405020304" pitchFamily="18" charset="0"/>
              </a:rPr>
              <a:t>螺栓缺失</a:t>
            </a:r>
          </a:p>
        </p:txBody>
      </p:sp>
      <p:sp>
        <p:nvSpPr>
          <p:cNvPr id="54" name="矩形 53">
            <a:extLst>
              <a:ext uri="{FF2B5EF4-FFF2-40B4-BE49-F238E27FC236}">
                <a16:creationId xmlns:a16="http://schemas.microsoft.com/office/drawing/2014/main" id="{22755F3E-B4CC-4D19-B114-82AA7CFA9C9D}"/>
              </a:ext>
            </a:extLst>
          </p:cNvPr>
          <p:cNvSpPr/>
          <p:nvPr/>
        </p:nvSpPr>
        <p:spPr>
          <a:xfrm>
            <a:off x="8773442" y="6649194"/>
            <a:ext cx="1146468" cy="276999"/>
          </a:xfrm>
          <a:prstGeom prst="rect">
            <a:avLst/>
          </a:prstGeom>
        </p:spPr>
        <p:txBody>
          <a:bodyPr wrap="none">
            <a:spAutoFit/>
          </a:bodyPr>
          <a:lstStyle/>
          <a:p>
            <a:r>
              <a:rPr lang="en-US" altLang="zh-CN" sz="1200" kern="0" dirty="0">
                <a:latin typeface="Times New Roman" panose="02020603050405020304" pitchFamily="18" charset="0"/>
                <a:cs typeface="Times New Roman" panose="02020603050405020304" pitchFamily="18" charset="0"/>
              </a:rPr>
              <a:t>12.</a:t>
            </a:r>
            <a:r>
              <a:rPr lang="zh-CN" altLang="en-US" sz="1200" kern="0" dirty="0">
                <a:latin typeface="Times New Roman" panose="02020603050405020304" pitchFamily="18" charset="0"/>
                <a:cs typeface="Times New Roman" panose="02020603050405020304" pitchFamily="18" charset="0"/>
              </a:rPr>
              <a:t>多类型缺陷</a:t>
            </a:r>
          </a:p>
        </p:txBody>
      </p:sp>
      <p:sp>
        <p:nvSpPr>
          <p:cNvPr id="56" name="文本框 55">
            <a:extLst>
              <a:ext uri="{FF2B5EF4-FFF2-40B4-BE49-F238E27FC236}">
                <a16:creationId xmlns:a16="http://schemas.microsoft.com/office/drawing/2014/main" id="{32EE62FD-AB96-4E7E-AFE8-2D45C07357EC}"/>
              </a:ext>
            </a:extLst>
          </p:cNvPr>
          <p:cNvSpPr txBox="1"/>
          <p:nvPr/>
        </p:nvSpPr>
        <p:spPr>
          <a:xfrm>
            <a:off x="6300995" y="810994"/>
            <a:ext cx="3058455" cy="44287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cs typeface="Times New Roman" panose="02020603050405020304" pitchFamily="18" charset="0"/>
              </a:rPr>
              <a:t>算法缺陷识别类型</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81562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3" name="文本框 2">
            <a:extLst>
              <a:ext uri="{FF2B5EF4-FFF2-40B4-BE49-F238E27FC236}">
                <a16:creationId xmlns:a16="http://schemas.microsoft.com/office/drawing/2014/main" id="{28E4C196-F0CC-40FB-9D05-77A6AE295B13}"/>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基于深度学习的无人机输变配智能巡检解决方案</a:t>
            </a:r>
          </a:p>
        </p:txBody>
      </p:sp>
      <p:sp>
        <p:nvSpPr>
          <p:cNvPr id="4" name="文本框 3">
            <a:extLst>
              <a:ext uri="{FF2B5EF4-FFF2-40B4-BE49-F238E27FC236}">
                <a16:creationId xmlns:a16="http://schemas.microsoft.com/office/drawing/2014/main" id="{C2884303-6B30-4D7B-A3AB-035D9A19980A}"/>
              </a:ext>
            </a:extLst>
          </p:cNvPr>
          <p:cNvSpPr txBox="1"/>
          <p:nvPr/>
        </p:nvSpPr>
        <p:spPr>
          <a:xfrm>
            <a:off x="550590" y="1268018"/>
            <a:ext cx="8872016" cy="44287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cs typeface="Times New Roman" panose="02020603050405020304" pitchFamily="18" charset="0"/>
              </a:rPr>
              <a:t>无人机自动飞行及航线管理</a:t>
            </a:r>
            <a:r>
              <a:rPr lang="en-US" altLang="zh-CN" dirty="0">
                <a:latin typeface="黑体" panose="02010609060101010101" pitchFamily="49" charset="-122"/>
                <a:ea typeface="黑体" panose="02010609060101010101" pitchFamily="49" charset="-122"/>
                <a:cs typeface="Times New Roman" panose="02020603050405020304" pitchFamily="18" charset="0"/>
              </a:rPr>
              <a:t>APP</a:t>
            </a:r>
          </a:p>
        </p:txBody>
      </p:sp>
      <p:pic>
        <p:nvPicPr>
          <p:cNvPr id="33" name="图片 32">
            <a:extLst>
              <a:ext uri="{FF2B5EF4-FFF2-40B4-BE49-F238E27FC236}">
                <a16:creationId xmlns:a16="http://schemas.microsoft.com/office/drawing/2014/main" id="{73203E52-9175-4CFB-838C-2DDA44FE04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803968" y="882871"/>
            <a:ext cx="5075077" cy="6717736"/>
          </a:xfrm>
          <a:prstGeom prst="rect">
            <a:avLst/>
          </a:prstGeom>
        </p:spPr>
      </p:pic>
      <p:pic>
        <p:nvPicPr>
          <p:cNvPr id="35" name="图片 34">
            <a:extLst>
              <a:ext uri="{FF2B5EF4-FFF2-40B4-BE49-F238E27FC236}">
                <a16:creationId xmlns:a16="http://schemas.microsoft.com/office/drawing/2014/main" id="{26A110C5-3116-4CBA-9706-6061AE6DA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5238" y="1677858"/>
            <a:ext cx="1204525" cy="1702047"/>
          </a:xfrm>
          <a:prstGeom prst="rect">
            <a:avLst/>
          </a:prstGeom>
        </p:spPr>
      </p:pic>
      <p:sp>
        <p:nvSpPr>
          <p:cNvPr id="37" name="箭头: 左 36">
            <a:extLst>
              <a:ext uri="{FF2B5EF4-FFF2-40B4-BE49-F238E27FC236}">
                <a16:creationId xmlns:a16="http://schemas.microsoft.com/office/drawing/2014/main" id="{B110CABD-7FED-4F75-9728-F3870F043446}"/>
              </a:ext>
            </a:extLst>
          </p:cNvPr>
          <p:cNvSpPr/>
          <p:nvPr/>
        </p:nvSpPr>
        <p:spPr>
          <a:xfrm>
            <a:off x="7700375" y="1963537"/>
            <a:ext cx="1137888" cy="2827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4800802C-BCB4-462A-AC3A-00E0317A0EF8}"/>
              </a:ext>
            </a:extLst>
          </p:cNvPr>
          <p:cNvSpPr txBox="1"/>
          <p:nvPr/>
        </p:nvSpPr>
        <p:spPr>
          <a:xfrm>
            <a:off x="8329392" y="3519074"/>
            <a:ext cx="1901917" cy="369332"/>
          </a:xfrm>
          <a:prstGeom prst="rect">
            <a:avLst/>
          </a:prstGeom>
          <a:noFill/>
        </p:spPr>
        <p:txBody>
          <a:bodyPr wrap="square" rtlCol="0">
            <a:spAutoFit/>
          </a:bodyPr>
          <a:lstStyle/>
          <a:p>
            <a:r>
              <a:rPr lang="en-US" altLang="zh-CN" dirty="0"/>
              <a:t>1.</a:t>
            </a:r>
            <a:r>
              <a:rPr lang="zh-CN" altLang="en-US" dirty="0"/>
              <a:t>采集过程点</a:t>
            </a:r>
          </a:p>
        </p:txBody>
      </p:sp>
      <p:sp>
        <p:nvSpPr>
          <p:cNvPr id="41" name="文本框 40">
            <a:extLst>
              <a:ext uri="{FF2B5EF4-FFF2-40B4-BE49-F238E27FC236}">
                <a16:creationId xmlns:a16="http://schemas.microsoft.com/office/drawing/2014/main" id="{EA70867A-4C67-4AB1-905A-A922F98837F6}"/>
              </a:ext>
            </a:extLst>
          </p:cNvPr>
          <p:cNvSpPr txBox="1"/>
          <p:nvPr/>
        </p:nvSpPr>
        <p:spPr>
          <a:xfrm>
            <a:off x="8329392" y="3872407"/>
            <a:ext cx="1901917" cy="369332"/>
          </a:xfrm>
          <a:prstGeom prst="rect">
            <a:avLst/>
          </a:prstGeom>
          <a:noFill/>
        </p:spPr>
        <p:txBody>
          <a:bodyPr wrap="square" rtlCol="0">
            <a:spAutoFit/>
          </a:bodyPr>
          <a:lstStyle/>
          <a:p>
            <a:r>
              <a:rPr lang="en-US" altLang="zh-CN" dirty="0"/>
              <a:t>2.</a:t>
            </a:r>
            <a:r>
              <a:rPr lang="zh-CN" altLang="en-US" dirty="0"/>
              <a:t>采集拍照点</a:t>
            </a:r>
          </a:p>
        </p:txBody>
      </p:sp>
      <p:sp>
        <p:nvSpPr>
          <p:cNvPr id="43" name="文本框 42">
            <a:extLst>
              <a:ext uri="{FF2B5EF4-FFF2-40B4-BE49-F238E27FC236}">
                <a16:creationId xmlns:a16="http://schemas.microsoft.com/office/drawing/2014/main" id="{E8B8B79E-0EF3-4C01-A11F-8EF9C4A9B606}"/>
              </a:ext>
            </a:extLst>
          </p:cNvPr>
          <p:cNvSpPr txBox="1"/>
          <p:nvPr/>
        </p:nvSpPr>
        <p:spPr>
          <a:xfrm>
            <a:off x="8329391" y="4241739"/>
            <a:ext cx="1901917" cy="369332"/>
          </a:xfrm>
          <a:prstGeom prst="rect">
            <a:avLst/>
          </a:prstGeom>
          <a:noFill/>
        </p:spPr>
        <p:txBody>
          <a:bodyPr wrap="square" rtlCol="0">
            <a:spAutoFit/>
          </a:bodyPr>
          <a:lstStyle/>
          <a:p>
            <a:r>
              <a:rPr lang="en-US" altLang="zh-CN" dirty="0"/>
              <a:t>3.</a:t>
            </a:r>
            <a:r>
              <a:rPr lang="zh-CN" altLang="en-US" dirty="0"/>
              <a:t>保存当前航线</a:t>
            </a:r>
          </a:p>
        </p:txBody>
      </p:sp>
      <p:sp>
        <p:nvSpPr>
          <p:cNvPr id="45" name="文本框 44">
            <a:extLst>
              <a:ext uri="{FF2B5EF4-FFF2-40B4-BE49-F238E27FC236}">
                <a16:creationId xmlns:a16="http://schemas.microsoft.com/office/drawing/2014/main" id="{5E9C7ADA-AA4E-415C-B34E-824834534428}"/>
              </a:ext>
            </a:extLst>
          </p:cNvPr>
          <p:cNvSpPr txBox="1"/>
          <p:nvPr/>
        </p:nvSpPr>
        <p:spPr>
          <a:xfrm>
            <a:off x="8329391" y="4595072"/>
            <a:ext cx="1901917" cy="369332"/>
          </a:xfrm>
          <a:prstGeom prst="rect">
            <a:avLst/>
          </a:prstGeom>
          <a:noFill/>
        </p:spPr>
        <p:txBody>
          <a:bodyPr wrap="square" rtlCol="0">
            <a:spAutoFit/>
          </a:bodyPr>
          <a:lstStyle/>
          <a:p>
            <a:r>
              <a:rPr lang="en-US" altLang="zh-CN" dirty="0"/>
              <a:t>4.</a:t>
            </a:r>
            <a:r>
              <a:rPr lang="zh-CN" altLang="en-US" dirty="0"/>
              <a:t>执行当前航线</a:t>
            </a:r>
          </a:p>
        </p:txBody>
      </p:sp>
      <p:sp>
        <p:nvSpPr>
          <p:cNvPr id="47" name="文本框 46">
            <a:extLst>
              <a:ext uri="{FF2B5EF4-FFF2-40B4-BE49-F238E27FC236}">
                <a16:creationId xmlns:a16="http://schemas.microsoft.com/office/drawing/2014/main" id="{C6F14B19-4A69-4637-A50B-F42193667FB2}"/>
              </a:ext>
            </a:extLst>
          </p:cNvPr>
          <p:cNvSpPr txBox="1"/>
          <p:nvPr/>
        </p:nvSpPr>
        <p:spPr>
          <a:xfrm>
            <a:off x="8329391" y="4942431"/>
            <a:ext cx="2530931" cy="369332"/>
          </a:xfrm>
          <a:prstGeom prst="rect">
            <a:avLst/>
          </a:prstGeom>
          <a:noFill/>
        </p:spPr>
        <p:txBody>
          <a:bodyPr wrap="square" rtlCol="0">
            <a:spAutoFit/>
          </a:bodyPr>
          <a:lstStyle/>
          <a:p>
            <a:r>
              <a:rPr lang="en-US" altLang="zh-CN" dirty="0"/>
              <a:t>5.</a:t>
            </a:r>
            <a:r>
              <a:rPr lang="zh-CN" altLang="en-US" dirty="0"/>
              <a:t>打开航线文件夹</a:t>
            </a:r>
          </a:p>
        </p:txBody>
      </p:sp>
      <p:sp>
        <p:nvSpPr>
          <p:cNvPr id="49" name="文本框 48">
            <a:extLst>
              <a:ext uri="{FF2B5EF4-FFF2-40B4-BE49-F238E27FC236}">
                <a16:creationId xmlns:a16="http://schemas.microsoft.com/office/drawing/2014/main" id="{0AE0BAA5-3F79-42D7-AAD0-B79E955B619D}"/>
              </a:ext>
            </a:extLst>
          </p:cNvPr>
          <p:cNvSpPr txBox="1"/>
          <p:nvPr/>
        </p:nvSpPr>
        <p:spPr>
          <a:xfrm>
            <a:off x="8329390" y="5284160"/>
            <a:ext cx="2240444" cy="369332"/>
          </a:xfrm>
          <a:prstGeom prst="rect">
            <a:avLst/>
          </a:prstGeom>
          <a:noFill/>
        </p:spPr>
        <p:txBody>
          <a:bodyPr wrap="square" rtlCol="0">
            <a:spAutoFit/>
          </a:bodyPr>
          <a:lstStyle/>
          <a:p>
            <a:r>
              <a:rPr lang="en-US" altLang="zh-CN" dirty="0"/>
              <a:t>6.</a:t>
            </a:r>
            <a:r>
              <a:rPr lang="zh-CN" altLang="en-US" dirty="0"/>
              <a:t>清空当前航点文件</a:t>
            </a:r>
          </a:p>
        </p:txBody>
      </p:sp>
      <p:sp>
        <p:nvSpPr>
          <p:cNvPr id="51" name="文本框 50">
            <a:extLst>
              <a:ext uri="{FF2B5EF4-FFF2-40B4-BE49-F238E27FC236}">
                <a16:creationId xmlns:a16="http://schemas.microsoft.com/office/drawing/2014/main" id="{8792D235-F3B5-4890-AF30-E59834C4C424}"/>
              </a:ext>
            </a:extLst>
          </p:cNvPr>
          <p:cNvSpPr txBox="1"/>
          <p:nvPr/>
        </p:nvSpPr>
        <p:spPr>
          <a:xfrm>
            <a:off x="8329390" y="5653492"/>
            <a:ext cx="2240444" cy="369332"/>
          </a:xfrm>
          <a:prstGeom prst="rect">
            <a:avLst/>
          </a:prstGeom>
          <a:noFill/>
        </p:spPr>
        <p:txBody>
          <a:bodyPr wrap="square" rtlCol="0">
            <a:spAutoFit/>
          </a:bodyPr>
          <a:lstStyle/>
          <a:p>
            <a:r>
              <a:rPr lang="en-US" altLang="zh-CN" dirty="0"/>
              <a:t>7.</a:t>
            </a:r>
            <a:r>
              <a:rPr lang="zh-CN" altLang="en-US" dirty="0"/>
              <a:t>无人机摄像头预览</a:t>
            </a:r>
          </a:p>
        </p:txBody>
      </p:sp>
      <p:cxnSp>
        <p:nvCxnSpPr>
          <p:cNvPr id="53" name="直接箭头连接符 52">
            <a:extLst>
              <a:ext uri="{FF2B5EF4-FFF2-40B4-BE49-F238E27FC236}">
                <a16:creationId xmlns:a16="http://schemas.microsoft.com/office/drawing/2014/main" id="{0EC54F87-17B5-43CC-B63B-C10590BE08A5}"/>
              </a:ext>
            </a:extLst>
          </p:cNvPr>
          <p:cNvCxnSpPr>
            <a:cxnSpLocks/>
          </p:cNvCxnSpPr>
          <p:nvPr/>
        </p:nvCxnSpPr>
        <p:spPr>
          <a:xfrm flipH="1">
            <a:off x="7728948" y="3703740"/>
            <a:ext cx="6290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942C3D2-844A-461A-8C85-62BAFEA71897}"/>
              </a:ext>
            </a:extLst>
          </p:cNvPr>
          <p:cNvCxnSpPr>
            <a:cxnSpLocks/>
          </p:cNvCxnSpPr>
          <p:nvPr/>
        </p:nvCxnSpPr>
        <p:spPr>
          <a:xfrm flipH="1">
            <a:off x="7719051" y="4057073"/>
            <a:ext cx="6290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0BDB27C1-4ECE-47DC-8EEC-C52FF3A75F05}"/>
              </a:ext>
            </a:extLst>
          </p:cNvPr>
          <p:cNvCxnSpPr>
            <a:cxnSpLocks/>
          </p:cNvCxnSpPr>
          <p:nvPr/>
        </p:nvCxnSpPr>
        <p:spPr>
          <a:xfrm flipH="1">
            <a:off x="7742223" y="4426405"/>
            <a:ext cx="6290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40E9BB16-1A29-40C6-9D4F-C62E7725E862}"/>
              </a:ext>
            </a:extLst>
          </p:cNvPr>
          <p:cNvCxnSpPr>
            <a:cxnSpLocks/>
          </p:cNvCxnSpPr>
          <p:nvPr/>
        </p:nvCxnSpPr>
        <p:spPr>
          <a:xfrm flipH="1">
            <a:off x="7738287" y="4779738"/>
            <a:ext cx="6290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413C8BEE-7635-4A07-8999-7ACFC3881329}"/>
              </a:ext>
            </a:extLst>
          </p:cNvPr>
          <p:cNvCxnSpPr>
            <a:cxnSpLocks/>
          </p:cNvCxnSpPr>
          <p:nvPr/>
        </p:nvCxnSpPr>
        <p:spPr>
          <a:xfrm flipH="1">
            <a:off x="7747812" y="5127097"/>
            <a:ext cx="6290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E1F54A87-2337-4F1A-A7F5-65B59829E0CF}"/>
              </a:ext>
            </a:extLst>
          </p:cNvPr>
          <p:cNvCxnSpPr>
            <a:cxnSpLocks/>
          </p:cNvCxnSpPr>
          <p:nvPr/>
        </p:nvCxnSpPr>
        <p:spPr>
          <a:xfrm flipH="1">
            <a:off x="7757151" y="5492008"/>
            <a:ext cx="6290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9D7B6BD5-80A7-47BA-B725-B9B233EFB68B}"/>
              </a:ext>
            </a:extLst>
          </p:cNvPr>
          <p:cNvCxnSpPr>
            <a:cxnSpLocks/>
          </p:cNvCxnSpPr>
          <p:nvPr/>
        </p:nvCxnSpPr>
        <p:spPr>
          <a:xfrm flipH="1">
            <a:off x="7757151" y="5823240"/>
            <a:ext cx="610154" cy="42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6F016606-8F8B-4E46-8E3E-D7BEC29E264E}"/>
              </a:ext>
            </a:extLst>
          </p:cNvPr>
          <p:cNvSpPr txBox="1"/>
          <p:nvPr/>
        </p:nvSpPr>
        <p:spPr>
          <a:xfrm>
            <a:off x="7890358" y="1679509"/>
            <a:ext cx="601896" cy="307777"/>
          </a:xfrm>
          <a:prstGeom prst="rect">
            <a:avLst/>
          </a:prstGeom>
          <a:noFill/>
        </p:spPr>
        <p:txBody>
          <a:bodyPr wrap="square" rtlCol="0">
            <a:spAutoFit/>
          </a:bodyPr>
          <a:lstStyle/>
          <a:p>
            <a:r>
              <a:rPr lang="en-US" altLang="zh-CN" sz="1400" dirty="0"/>
              <a:t>APP</a:t>
            </a:r>
            <a:endParaRPr lang="zh-CN" altLang="en-US" sz="1400" dirty="0"/>
          </a:p>
        </p:txBody>
      </p:sp>
    </p:spTree>
    <p:extLst>
      <p:ext uri="{BB962C8B-B14F-4D97-AF65-F5344CB8AC3E}">
        <p14:creationId xmlns:p14="http://schemas.microsoft.com/office/powerpoint/2010/main" val="2423971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3" name="文本框 2">
            <a:extLst>
              <a:ext uri="{FF2B5EF4-FFF2-40B4-BE49-F238E27FC236}">
                <a16:creationId xmlns:a16="http://schemas.microsoft.com/office/drawing/2014/main" id="{A79DB118-42FE-4211-A616-EA36959B644A}"/>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基于深度学习的无人机输变配智能巡检解决方案</a:t>
            </a:r>
          </a:p>
        </p:txBody>
      </p:sp>
      <p:sp>
        <p:nvSpPr>
          <p:cNvPr id="4" name="文本框 3">
            <a:extLst>
              <a:ext uri="{FF2B5EF4-FFF2-40B4-BE49-F238E27FC236}">
                <a16:creationId xmlns:a16="http://schemas.microsoft.com/office/drawing/2014/main" id="{7CF40C35-A3E3-45C9-BC3A-6A3AA122A7EB}"/>
              </a:ext>
            </a:extLst>
          </p:cNvPr>
          <p:cNvSpPr txBox="1"/>
          <p:nvPr/>
        </p:nvSpPr>
        <p:spPr>
          <a:xfrm>
            <a:off x="550590" y="1268018"/>
            <a:ext cx="8872016" cy="44287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800" dirty="0">
                <a:latin typeface="黑体" panose="02010609060101010101" pitchFamily="49" charset="-122"/>
                <a:ea typeface="黑体" panose="02010609060101010101" pitchFamily="49" charset="-122"/>
                <a:cs typeface="Times New Roman" panose="02020603050405020304" pitchFamily="18" charset="0"/>
              </a:rPr>
              <a:t>无人机边缘智能实时缺陷诊断设备</a:t>
            </a:r>
          </a:p>
        </p:txBody>
      </p:sp>
      <p:pic>
        <p:nvPicPr>
          <p:cNvPr id="33" name="图片 32">
            <a:extLst>
              <a:ext uri="{FF2B5EF4-FFF2-40B4-BE49-F238E27FC236}">
                <a16:creationId xmlns:a16="http://schemas.microsoft.com/office/drawing/2014/main" id="{BF0655F5-402A-4EC8-88F9-3C1040712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46" y="1682792"/>
            <a:ext cx="6750934" cy="5063200"/>
          </a:xfrm>
          <a:prstGeom prst="rect">
            <a:avLst/>
          </a:prstGeom>
        </p:spPr>
      </p:pic>
      <p:sp>
        <p:nvSpPr>
          <p:cNvPr id="35" name="文本框 34">
            <a:extLst>
              <a:ext uri="{FF2B5EF4-FFF2-40B4-BE49-F238E27FC236}">
                <a16:creationId xmlns:a16="http://schemas.microsoft.com/office/drawing/2014/main" id="{33531AC5-FE04-43A6-87E9-84C8B2391167}"/>
              </a:ext>
            </a:extLst>
          </p:cNvPr>
          <p:cNvSpPr txBox="1"/>
          <p:nvPr/>
        </p:nvSpPr>
        <p:spPr>
          <a:xfrm>
            <a:off x="7955000" y="3874427"/>
            <a:ext cx="2990850" cy="646331"/>
          </a:xfrm>
          <a:prstGeom prst="rect">
            <a:avLst/>
          </a:prstGeom>
          <a:noFill/>
        </p:spPr>
        <p:txBody>
          <a:bodyPr wrap="square" rtlCol="0">
            <a:spAutoFit/>
          </a:bodyPr>
          <a:lstStyle/>
          <a:p>
            <a:r>
              <a:rPr lang="en-US" altLang="zh-CN" dirty="0"/>
              <a:t>1.</a:t>
            </a:r>
            <a:r>
              <a:rPr lang="zh-CN" altLang="en-US" dirty="0"/>
              <a:t>无人机遥控器视频流实时缺陷诊断</a:t>
            </a:r>
          </a:p>
        </p:txBody>
      </p:sp>
      <p:sp>
        <p:nvSpPr>
          <p:cNvPr id="37" name="文本框 36">
            <a:extLst>
              <a:ext uri="{FF2B5EF4-FFF2-40B4-BE49-F238E27FC236}">
                <a16:creationId xmlns:a16="http://schemas.microsoft.com/office/drawing/2014/main" id="{41FD5ACF-A2B9-421D-85B5-EA8F1F2CBB4F}"/>
              </a:ext>
            </a:extLst>
          </p:cNvPr>
          <p:cNvSpPr txBox="1"/>
          <p:nvPr/>
        </p:nvSpPr>
        <p:spPr>
          <a:xfrm>
            <a:off x="7952944" y="4520758"/>
            <a:ext cx="2992906" cy="646331"/>
          </a:xfrm>
          <a:prstGeom prst="rect">
            <a:avLst/>
          </a:prstGeom>
          <a:noFill/>
        </p:spPr>
        <p:txBody>
          <a:bodyPr wrap="square" rtlCol="0">
            <a:spAutoFit/>
          </a:bodyPr>
          <a:lstStyle/>
          <a:p>
            <a:r>
              <a:rPr lang="en-US" altLang="zh-CN" dirty="0"/>
              <a:t>2.</a:t>
            </a:r>
            <a:r>
              <a:rPr lang="zh-CN" altLang="en-US" dirty="0"/>
              <a:t>具备</a:t>
            </a:r>
            <a:r>
              <a:rPr lang="en-US" altLang="zh-CN" dirty="0"/>
              <a:t>RTSP</a:t>
            </a:r>
            <a:r>
              <a:rPr lang="zh-CN" altLang="en-US" dirty="0"/>
              <a:t>推流功能，视频流可推值无人机管控平台</a:t>
            </a:r>
          </a:p>
        </p:txBody>
      </p:sp>
      <p:sp>
        <p:nvSpPr>
          <p:cNvPr id="39" name="文本框 38">
            <a:extLst>
              <a:ext uri="{FF2B5EF4-FFF2-40B4-BE49-F238E27FC236}">
                <a16:creationId xmlns:a16="http://schemas.microsoft.com/office/drawing/2014/main" id="{F46D97CE-7838-4D70-8451-2F901FE4E0B8}"/>
              </a:ext>
            </a:extLst>
          </p:cNvPr>
          <p:cNvSpPr txBox="1"/>
          <p:nvPr/>
        </p:nvSpPr>
        <p:spPr>
          <a:xfrm>
            <a:off x="7952944" y="5200132"/>
            <a:ext cx="2992906" cy="646331"/>
          </a:xfrm>
          <a:prstGeom prst="rect">
            <a:avLst/>
          </a:prstGeom>
          <a:noFill/>
        </p:spPr>
        <p:txBody>
          <a:bodyPr wrap="square" rtlCol="0">
            <a:spAutoFit/>
          </a:bodyPr>
          <a:lstStyle/>
          <a:p>
            <a:r>
              <a:rPr lang="en-US" altLang="zh-CN" dirty="0"/>
              <a:t>3.</a:t>
            </a:r>
            <a:r>
              <a:rPr lang="zh-CN" altLang="en-US" dirty="0"/>
              <a:t>无人机自动飞行需要对应的智能实时缺陷诊断</a:t>
            </a:r>
          </a:p>
        </p:txBody>
      </p:sp>
      <p:sp>
        <p:nvSpPr>
          <p:cNvPr id="41" name="文本框 40">
            <a:extLst>
              <a:ext uri="{FF2B5EF4-FFF2-40B4-BE49-F238E27FC236}">
                <a16:creationId xmlns:a16="http://schemas.microsoft.com/office/drawing/2014/main" id="{783F6417-3FC8-4BDA-A4AB-70FFCE61E5BE}"/>
              </a:ext>
            </a:extLst>
          </p:cNvPr>
          <p:cNvSpPr txBox="1"/>
          <p:nvPr/>
        </p:nvSpPr>
        <p:spPr>
          <a:xfrm>
            <a:off x="7952944" y="5824006"/>
            <a:ext cx="2992906" cy="646331"/>
          </a:xfrm>
          <a:prstGeom prst="rect">
            <a:avLst/>
          </a:prstGeom>
          <a:noFill/>
        </p:spPr>
        <p:txBody>
          <a:bodyPr wrap="square" rtlCol="0">
            <a:spAutoFit/>
          </a:bodyPr>
          <a:lstStyle/>
          <a:p>
            <a:r>
              <a:rPr lang="en-US" altLang="zh-CN" dirty="0"/>
              <a:t>4.</a:t>
            </a:r>
            <a:r>
              <a:rPr lang="zh-CN" altLang="en-US" dirty="0"/>
              <a:t>无人机巡检的自动化推向智能化关键设备节点</a:t>
            </a:r>
          </a:p>
        </p:txBody>
      </p:sp>
      <p:pic>
        <p:nvPicPr>
          <p:cNvPr id="43" name="图片 42">
            <a:extLst>
              <a:ext uri="{FF2B5EF4-FFF2-40B4-BE49-F238E27FC236}">
                <a16:creationId xmlns:a16="http://schemas.microsoft.com/office/drawing/2014/main" id="{A91AC8A9-2627-41B0-BC1B-19648D66E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346" y="1513554"/>
            <a:ext cx="1204525" cy="1702047"/>
          </a:xfrm>
          <a:prstGeom prst="rect">
            <a:avLst/>
          </a:prstGeom>
        </p:spPr>
      </p:pic>
      <p:cxnSp>
        <p:nvCxnSpPr>
          <p:cNvPr id="45" name="直接箭头连接符 44">
            <a:extLst>
              <a:ext uri="{FF2B5EF4-FFF2-40B4-BE49-F238E27FC236}">
                <a16:creationId xmlns:a16="http://schemas.microsoft.com/office/drawing/2014/main" id="{E88F2577-F97E-4AB2-AD08-F7119ADBCE1E}"/>
              </a:ext>
            </a:extLst>
          </p:cNvPr>
          <p:cNvCxnSpPr/>
          <p:nvPr/>
        </p:nvCxnSpPr>
        <p:spPr>
          <a:xfrm>
            <a:off x="7643849" y="2818711"/>
            <a:ext cx="854497" cy="0"/>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p:sp>
        <p:nvSpPr>
          <p:cNvPr id="47" name="文本框 46">
            <a:extLst>
              <a:ext uri="{FF2B5EF4-FFF2-40B4-BE49-F238E27FC236}">
                <a16:creationId xmlns:a16="http://schemas.microsoft.com/office/drawing/2014/main" id="{D5EEFCE9-9E2D-427A-9304-843DC23851A1}"/>
              </a:ext>
            </a:extLst>
          </p:cNvPr>
          <p:cNvSpPr txBox="1"/>
          <p:nvPr/>
        </p:nvSpPr>
        <p:spPr>
          <a:xfrm>
            <a:off x="7770149" y="2391156"/>
            <a:ext cx="601896" cy="307777"/>
          </a:xfrm>
          <a:prstGeom prst="rect">
            <a:avLst/>
          </a:prstGeom>
          <a:noFill/>
        </p:spPr>
        <p:txBody>
          <a:bodyPr wrap="square" rtlCol="0">
            <a:spAutoFit/>
          </a:bodyPr>
          <a:lstStyle/>
          <a:p>
            <a:r>
              <a:rPr lang="en-US" altLang="zh-CN" sz="1400" dirty="0"/>
              <a:t>HDMI</a:t>
            </a:r>
            <a:endParaRPr lang="zh-CN" altLang="en-US" sz="1400" dirty="0"/>
          </a:p>
        </p:txBody>
      </p:sp>
      <p:sp>
        <p:nvSpPr>
          <p:cNvPr id="49" name="文本框 48">
            <a:extLst>
              <a:ext uri="{FF2B5EF4-FFF2-40B4-BE49-F238E27FC236}">
                <a16:creationId xmlns:a16="http://schemas.microsoft.com/office/drawing/2014/main" id="{D260F699-AA72-490B-B3A4-A92763552C20}"/>
              </a:ext>
            </a:extLst>
          </p:cNvPr>
          <p:cNvSpPr txBox="1"/>
          <p:nvPr/>
        </p:nvSpPr>
        <p:spPr>
          <a:xfrm>
            <a:off x="7952945" y="3494509"/>
            <a:ext cx="1901917" cy="369332"/>
          </a:xfrm>
          <a:prstGeom prst="rect">
            <a:avLst/>
          </a:prstGeom>
          <a:noFill/>
        </p:spPr>
        <p:txBody>
          <a:bodyPr wrap="square" rtlCol="0">
            <a:spAutoFit/>
          </a:bodyPr>
          <a:lstStyle/>
          <a:p>
            <a:r>
              <a:rPr lang="zh-CN" altLang="en-US" dirty="0"/>
              <a:t>功能如下：</a:t>
            </a:r>
          </a:p>
        </p:txBody>
      </p:sp>
    </p:spTree>
    <p:extLst>
      <p:ext uri="{BB962C8B-B14F-4D97-AF65-F5344CB8AC3E}">
        <p14:creationId xmlns:p14="http://schemas.microsoft.com/office/powerpoint/2010/main" val="3355120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3" name="文本框 2">
            <a:extLst>
              <a:ext uri="{FF2B5EF4-FFF2-40B4-BE49-F238E27FC236}">
                <a16:creationId xmlns:a16="http://schemas.microsoft.com/office/drawing/2014/main" id="{A79DB118-42FE-4211-A616-EA36959B644A}"/>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基于深度学习的无人机输变配智能巡检解决方案</a:t>
            </a:r>
          </a:p>
        </p:txBody>
      </p:sp>
      <p:sp>
        <p:nvSpPr>
          <p:cNvPr id="4" name="文本框 3">
            <a:extLst>
              <a:ext uri="{FF2B5EF4-FFF2-40B4-BE49-F238E27FC236}">
                <a16:creationId xmlns:a16="http://schemas.microsoft.com/office/drawing/2014/main" id="{7CF40C35-A3E3-45C9-BC3A-6A3AA122A7EB}"/>
              </a:ext>
            </a:extLst>
          </p:cNvPr>
          <p:cNvSpPr txBox="1"/>
          <p:nvPr/>
        </p:nvSpPr>
        <p:spPr>
          <a:xfrm>
            <a:off x="550590" y="1268018"/>
            <a:ext cx="8872016" cy="44287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800" dirty="0">
                <a:latin typeface="黑体" panose="02010609060101010101" pitchFamily="49" charset="-122"/>
                <a:ea typeface="黑体" panose="02010609060101010101" pitchFamily="49" charset="-122"/>
                <a:cs typeface="Times New Roman" panose="02020603050405020304" pitchFamily="18" charset="0"/>
              </a:rPr>
              <a:t>综合数据管理及智能诊断软件</a:t>
            </a:r>
          </a:p>
        </p:txBody>
      </p:sp>
      <p:pic>
        <p:nvPicPr>
          <p:cNvPr id="2" name="图片 1">
            <a:extLst>
              <a:ext uri="{FF2B5EF4-FFF2-40B4-BE49-F238E27FC236}">
                <a16:creationId xmlns:a16="http://schemas.microsoft.com/office/drawing/2014/main" id="{349726B7-03AD-4F7A-9B15-ADC1D3AE47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3669" y="3557311"/>
            <a:ext cx="2635814" cy="1443886"/>
          </a:xfrm>
          <a:prstGeom prst="rect">
            <a:avLst/>
          </a:prstGeom>
        </p:spPr>
      </p:pic>
      <p:pic>
        <p:nvPicPr>
          <p:cNvPr id="5" name="图片 4">
            <a:extLst>
              <a:ext uri="{FF2B5EF4-FFF2-40B4-BE49-F238E27FC236}">
                <a16:creationId xmlns:a16="http://schemas.microsoft.com/office/drawing/2014/main" id="{DBCB6991-1FEF-4807-A02F-75CA5F3F6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3669" y="1922293"/>
            <a:ext cx="2635814" cy="1379707"/>
          </a:xfrm>
          <a:prstGeom prst="rect">
            <a:avLst/>
          </a:prstGeom>
        </p:spPr>
      </p:pic>
      <p:pic>
        <p:nvPicPr>
          <p:cNvPr id="6" name="图片 5">
            <a:extLst>
              <a:ext uri="{FF2B5EF4-FFF2-40B4-BE49-F238E27FC236}">
                <a16:creationId xmlns:a16="http://schemas.microsoft.com/office/drawing/2014/main" id="{2EB4EBBE-BC77-4598-8779-162917F8DB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1724" y="1922293"/>
            <a:ext cx="2618979" cy="1379707"/>
          </a:xfrm>
          <a:prstGeom prst="rect">
            <a:avLst/>
          </a:prstGeom>
        </p:spPr>
      </p:pic>
      <p:pic>
        <p:nvPicPr>
          <p:cNvPr id="7" name="图片 6">
            <a:extLst>
              <a:ext uri="{FF2B5EF4-FFF2-40B4-BE49-F238E27FC236}">
                <a16:creationId xmlns:a16="http://schemas.microsoft.com/office/drawing/2014/main" id="{A2800781-E85B-4F72-BBB2-051774C2F5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6455" y="1922294"/>
            <a:ext cx="2635813" cy="1383192"/>
          </a:xfrm>
          <a:prstGeom prst="rect">
            <a:avLst/>
          </a:prstGeom>
        </p:spPr>
      </p:pic>
      <p:pic>
        <p:nvPicPr>
          <p:cNvPr id="8" name="图片 7">
            <a:extLst>
              <a:ext uri="{FF2B5EF4-FFF2-40B4-BE49-F238E27FC236}">
                <a16:creationId xmlns:a16="http://schemas.microsoft.com/office/drawing/2014/main" id="{02D89306-1F8C-4822-A9B3-A16B6D7231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564" y="1925266"/>
            <a:ext cx="2641758" cy="1381449"/>
          </a:xfrm>
          <a:prstGeom prst="rect">
            <a:avLst/>
          </a:prstGeom>
        </p:spPr>
      </p:pic>
      <p:pic>
        <p:nvPicPr>
          <p:cNvPr id="9" name="图片 8">
            <a:extLst>
              <a:ext uri="{FF2B5EF4-FFF2-40B4-BE49-F238E27FC236}">
                <a16:creationId xmlns:a16="http://schemas.microsoft.com/office/drawing/2014/main" id="{16943123-0A66-48CE-93C1-6A9788AF93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83489" y="3527581"/>
            <a:ext cx="2635813" cy="1473616"/>
          </a:xfrm>
          <a:prstGeom prst="rect">
            <a:avLst/>
          </a:prstGeom>
        </p:spPr>
      </p:pic>
      <p:pic>
        <p:nvPicPr>
          <p:cNvPr id="10" name="图片 9">
            <a:extLst>
              <a:ext uri="{FF2B5EF4-FFF2-40B4-BE49-F238E27FC236}">
                <a16:creationId xmlns:a16="http://schemas.microsoft.com/office/drawing/2014/main" id="{AB662073-E9D6-4B02-B9B8-0A21710595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94890" y="3527580"/>
            <a:ext cx="2635813" cy="1473617"/>
          </a:xfrm>
          <a:prstGeom prst="rect">
            <a:avLst/>
          </a:prstGeom>
        </p:spPr>
      </p:pic>
      <p:pic>
        <p:nvPicPr>
          <p:cNvPr id="11" name="图片 10">
            <a:extLst>
              <a:ext uri="{FF2B5EF4-FFF2-40B4-BE49-F238E27FC236}">
                <a16:creationId xmlns:a16="http://schemas.microsoft.com/office/drawing/2014/main" id="{B623C21B-9E14-41A9-AE0E-764958DD30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732" y="3527581"/>
            <a:ext cx="2566170" cy="1473616"/>
          </a:xfrm>
          <a:prstGeom prst="rect">
            <a:avLst/>
          </a:prstGeom>
        </p:spPr>
      </p:pic>
      <p:sp>
        <p:nvSpPr>
          <p:cNvPr id="13" name="矩形 12">
            <a:extLst>
              <a:ext uri="{FF2B5EF4-FFF2-40B4-BE49-F238E27FC236}">
                <a16:creationId xmlns:a16="http://schemas.microsoft.com/office/drawing/2014/main" id="{2DB23802-D9D3-4B5B-B4E4-0D1BD6893B79}"/>
              </a:ext>
            </a:extLst>
          </p:cNvPr>
          <p:cNvSpPr/>
          <p:nvPr/>
        </p:nvSpPr>
        <p:spPr>
          <a:xfrm>
            <a:off x="1139791" y="5066030"/>
            <a:ext cx="1402948" cy="400110"/>
          </a:xfrm>
          <a:prstGeom prst="rect">
            <a:avLst/>
          </a:prstGeom>
        </p:spPr>
        <p:txBody>
          <a:bodyPr wrap="none">
            <a:spAutoFit/>
          </a:bodyPr>
          <a:lstStyle/>
          <a:p>
            <a:r>
              <a:rPr lang="en-US" altLang="zh-CN" sz="2000" kern="0" dirty="0">
                <a:latin typeface="Times New Roman" panose="02020603050405020304" pitchFamily="18" charset="0"/>
                <a:cs typeface="Times New Roman" panose="02020603050405020304" pitchFamily="18" charset="0"/>
              </a:rPr>
              <a:t>1.</a:t>
            </a:r>
            <a:r>
              <a:rPr lang="zh-CN" altLang="en-US" sz="2000" kern="0" dirty="0">
                <a:latin typeface="Times New Roman" panose="02020603050405020304" pitchFamily="18" charset="0"/>
                <a:cs typeface="Times New Roman" panose="02020603050405020304" pitchFamily="18" charset="0"/>
              </a:rPr>
              <a:t>航线管理</a:t>
            </a:r>
          </a:p>
        </p:txBody>
      </p:sp>
      <p:sp>
        <p:nvSpPr>
          <p:cNvPr id="15" name="矩形 14">
            <a:extLst>
              <a:ext uri="{FF2B5EF4-FFF2-40B4-BE49-F238E27FC236}">
                <a16:creationId xmlns:a16="http://schemas.microsoft.com/office/drawing/2014/main" id="{42FB310C-CA7D-40BC-8B39-8E108605A8E6}"/>
              </a:ext>
            </a:extLst>
          </p:cNvPr>
          <p:cNvSpPr/>
          <p:nvPr/>
        </p:nvSpPr>
        <p:spPr>
          <a:xfrm>
            <a:off x="3584975" y="5066030"/>
            <a:ext cx="2172390" cy="400110"/>
          </a:xfrm>
          <a:prstGeom prst="rect">
            <a:avLst/>
          </a:prstGeom>
        </p:spPr>
        <p:txBody>
          <a:bodyPr wrap="none">
            <a:spAutoFit/>
          </a:bodyPr>
          <a:lstStyle/>
          <a:p>
            <a:r>
              <a:rPr lang="en-US" altLang="zh-CN" sz="2000" kern="0" dirty="0">
                <a:latin typeface="Times New Roman" panose="02020603050405020304" pitchFamily="18" charset="0"/>
                <a:cs typeface="Times New Roman" panose="02020603050405020304" pitchFamily="18" charset="0"/>
              </a:rPr>
              <a:t>2.</a:t>
            </a:r>
            <a:r>
              <a:rPr lang="zh-CN" altLang="en-US" sz="2000" kern="0" dirty="0">
                <a:latin typeface="Times New Roman" panose="02020603050405020304" pitchFamily="18" charset="0"/>
                <a:cs typeface="Times New Roman" panose="02020603050405020304" pitchFamily="18" charset="0"/>
              </a:rPr>
              <a:t>图像自动重命名</a:t>
            </a:r>
          </a:p>
        </p:txBody>
      </p:sp>
      <p:sp>
        <p:nvSpPr>
          <p:cNvPr id="17" name="矩形 16">
            <a:extLst>
              <a:ext uri="{FF2B5EF4-FFF2-40B4-BE49-F238E27FC236}">
                <a16:creationId xmlns:a16="http://schemas.microsoft.com/office/drawing/2014/main" id="{3A03D11A-677B-40D1-8971-DCC38F155EFB}"/>
              </a:ext>
            </a:extLst>
          </p:cNvPr>
          <p:cNvSpPr/>
          <p:nvPr/>
        </p:nvSpPr>
        <p:spPr>
          <a:xfrm>
            <a:off x="6277421" y="5056453"/>
            <a:ext cx="2428870" cy="400110"/>
          </a:xfrm>
          <a:prstGeom prst="rect">
            <a:avLst/>
          </a:prstGeom>
        </p:spPr>
        <p:txBody>
          <a:bodyPr wrap="none">
            <a:spAutoFit/>
          </a:bodyPr>
          <a:lstStyle/>
          <a:p>
            <a:r>
              <a:rPr lang="en-US" altLang="zh-CN" sz="2000" kern="0" dirty="0">
                <a:latin typeface="Times New Roman" panose="02020603050405020304" pitchFamily="18" charset="0"/>
                <a:cs typeface="Times New Roman" panose="02020603050405020304" pitchFamily="18" charset="0"/>
              </a:rPr>
              <a:t>3.</a:t>
            </a:r>
            <a:r>
              <a:rPr lang="zh-CN" altLang="en-US" sz="2000" kern="0" dirty="0">
                <a:latin typeface="Times New Roman" panose="02020603050405020304" pitchFamily="18" charset="0"/>
                <a:cs typeface="Times New Roman" panose="02020603050405020304" pitchFamily="18" charset="0"/>
              </a:rPr>
              <a:t>缺陷智能识别诊断</a:t>
            </a:r>
          </a:p>
        </p:txBody>
      </p:sp>
      <p:sp>
        <p:nvSpPr>
          <p:cNvPr id="19" name="矩形 18">
            <a:extLst>
              <a:ext uri="{FF2B5EF4-FFF2-40B4-BE49-F238E27FC236}">
                <a16:creationId xmlns:a16="http://schemas.microsoft.com/office/drawing/2014/main" id="{6C06C222-3863-4DE0-A174-15A59A217DB9}"/>
              </a:ext>
            </a:extLst>
          </p:cNvPr>
          <p:cNvSpPr/>
          <p:nvPr/>
        </p:nvSpPr>
        <p:spPr>
          <a:xfrm>
            <a:off x="8821780" y="5051201"/>
            <a:ext cx="2428870" cy="400110"/>
          </a:xfrm>
          <a:prstGeom prst="rect">
            <a:avLst/>
          </a:prstGeom>
        </p:spPr>
        <p:txBody>
          <a:bodyPr wrap="none">
            <a:spAutoFit/>
          </a:bodyPr>
          <a:lstStyle/>
          <a:p>
            <a:r>
              <a:rPr lang="en-US" altLang="zh-CN" sz="2000" kern="0" dirty="0">
                <a:latin typeface="Times New Roman" panose="02020603050405020304" pitchFamily="18" charset="0"/>
                <a:cs typeface="Times New Roman" panose="02020603050405020304" pitchFamily="18" charset="0"/>
              </a:rPr>
              <a:t>4.</a:t>
            </a:r>
            <a:r>
              <a:rPr lang="zh-CN" altLang="en-US" sz="2000" kern="0" dirty="0">
                <a:latin typeface="Times New Roman" panose="02020603050405020304" pitchFamily="18" charset="0"/>
                <a:cs typeface="Times New Roman" panose="02020603050405020304" pitchFamily="18" charset="0"/>
              </a:rPr>
              <a:t>巡检报告自动生成</a:t>
            </a:r>
          </a:p>
        </p:txBody>
      </p:sp>
      <p:sp>
        <p:nvSpPr>
          <p:cNvPr id="21" name="矩形 20">
            <a:extLst>
              <a:ext uri="{FF2B5EF4-FFF2-40B4-BE49-F238E27FC236}">
                <a16:creationId xmlns:a16="http://schemas.microsoft.com/office/drawing/2014/main" id="{D44534B9-D731-4413-9239-E063A20218DB}"/>
              </a:ext>
            </a:extLst>
          </p:cNvPr>
          <p:cNvSpPr/>
          <p:nvPr/>
        </p:nvSpPr>
        <p:spPr>
          <a:xfrm>
            <a:off x="99201" y="2258203"/>
            <a:ext cx="441146" cy="707886"/>
          </a:xfrm>
          <a:prstGeom prst="rect">
            <a:avLst/>
          </a:prstGeom>
        </p:spPr>
        <p:txBody>
          <a:bodyPr wrap="none">
            <a:spAutoFit/>
          </a:bodyPr>
          <a:lstStyle/>
          <a:p>
            <a:r>
              <a:rPr lang="zh-CN" altLang="en-US" sz="2000" kern="0" dirty="0">
                <a:latin typeface="Times New Roman" panose="02020603050405020304" pitchFamily="18" charset="0"/>
                <a:cs typeface="Times New Roman" panose="02020603050405020304" pitchFamily="18" charset="0"/>
              </a:rPr>
              <a:t>云</a:t>
            </a:r>
            <a:endParaRPr lang="en-US" altLang="zh-CN" sz="2000" kern="0" dirty="0">
              <a:latin typeface="Times New Roman" panose="02020603050405020304" pitchFamily="18" charset="0"/>
              <a:cs typeface="Times New Roman" panose="02020603050405020304" pitchFamily="18" charset="0"/>
            </a:endParaRPr>
          </a:p>
          <a:p>
            <a:r>
              <a:rPr lang="zh-CN" altLang="en-US" sz="2000" kern="0" dirty="0">
                <a:latin typeface="Times New Roman" panose="02020603050405020304" pitchFamily="18" charset="0"/>
                <a:cs typeface="Times New Roman" panose="02020603050405020304" pitchFamily="18" charset="0"/>
              </a:rPr>
              <a:t>端</a:t>
            </a:r>
          </a:p>
        </p:txBody>
      </p:sp>
      <p:sp>
        <p:nvSpPr>
          <p:cNvPr id="23" name="矩形 22">
            <a:extLst>
              <a:ext uri="{FF2B5EF4-FFF2-40B4-BE49-F238E27FC236}">
                <a16:creationId xmlns:a16="http://schemas.microsoft.com/office/drawing/2014/main" id="{7D317E54-B1E1-43A7-A436-E9AD738BB29C}"/>
              </a:ext>
            </a:extLst>
          </p:cNvPr>
          <p:cNvSpPr/>
          <p:nvPr/>
        </p:nvSpPr>
        <p:spPr>
          <a:xfrm>
            <a:off x="94315" y="3756556"/>
            <a:ext cx="441146" cy="1015663"/>
          </a:xfrm>
          <a:prstGeom prst="rect">
            <a:avLst/>
          </a:prstGeom>
        </p:spPr>
        <p:txBody>
          <a:bodyPr wrap="none">
            <a:spAutoFit/>
          </a:bodyPr>
          <a:lstStyle/>
          <a:p>
            <a:r>
              <a:rPr lang="zh-CN" altLang="en-US" sz="2000" kern="0" dirty="0">
                <a:latin typeface="Times New Roman" panose="02020603050405020304" pitchFamily="18" charset="0"/>
                <a:cs typeface="Times New Roman" panose="02020603050405020304" pitchFamily="18" charset="0"/>
              </a:rPr>
              <a:t>本</a:t>
            </a:r>
            <a:endParaRPr lang="en-US" altLang="zh-CN" sz="2000" kern="0" dirty="0">
              <a:latin typeface="Times New Roman" panose="02020603050405020304" pitchFamily="18" charset="0"/>
              <a:cs typeface="Times New Roman" panose="02020603050405020304" pitchFamily="18" charset="0"/>
            </a:endParaRPr>
          </a:p>
          <a:p>
            <a:r>
              <a:rPr lang="zh-CN" altLang="en-US" sz="2000" kern="0" dirty="0">
                <a:latin typeface="Times New Roman" panose="02020603050405020304" pitchFamily="18" charset="0"/>
                <a:cs typeface="Times New Roman" panose="02020603050405020304" pitchFamily="18" charset="0"/>
              </a:rPr>
              <a:t>地</a:t>
            </a:r>
            <a:endParaRPr lang="en-US" altLang="zh-CN" sz="2000" kern="0" dirty="0">
              <a:latin typeface="Times New Roman" panose="02020603050405020304" pitchFamily="18" charset="0"/>
              <a:cs typeface="Times New Roman" panose="02020603050405020304" pitchFamily="18" charset="0"/>
            </a:endParaRPr>
          </a:p>
          <a:p>
            <a:r>
              <a:rPr lang="zh-CN" altLang="en-US" sz="2000" kern="0" dirty="0">
                <a:latin typeface="Times New Roman" panose="02020603050405020304" pitchFamily="18" charset="0"/>
                <a:cs typeface="Times New Roman" panose="02020603050405020304" pitchFamily="18" charset="0"/>
              </a:rPr>
              <a:t>端</a:t>
            </a:r>
          </a:p>
        </p:txBody>
      </p:sp>
    </p:spTree>
    <p:extLst>
      <p:ext uri="{BB962C8B-B14F-4D97-AF65-F5344CB8AC3E}">
        <p14:creationId xmlns:p14="http://schemas.microsoft.com/office/powerpoint/2010/main" val="2403593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3" name="文本框 2">
            <a:extLst>
              <a:ext uri="{FF2B5EF4-FFF2-40B4-BE49-F238E27FC236}">
                <a16:creationId xmlns:a16="http://schemas.microsoft.com/office/drawing/2014/main" id="{A79DB118-42FE-4211-A616-EA36959B644A}"/>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基于深度学习的无人机输变配智能巡检解决方案</a:t>
            </a:r>
          </a:p>
        </p:txBody>
      </p:sp>
      <p:sp>
        <p:nvSpPr>
          <p:cNvPr id="4" name="文本框 3">
            <a:extLst>
              <a:ext uri="{FF2B5EF4-FFF2-40B4-BE49-F238E27FC236}">
                <a16:creationId xmlns:a16="http://schemas.microsoft.com/office/drawing/2014/main" id="{7CF40C35-A3E3-45C9-BC3A-6A3AA122A7EB}"/>
              </a:ext>
            </a:extLst>
          </p:cNvPr>
          <p:cNvSpPr txBox="1"/>
          <p:nvPr/>
        </p:nvSpPr>
        <p:spPr>
          <a:xfrm>
            <a:off x="550590" y="1268018"/>
            <a:ext cx="8872016" cy="44287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800" dirty="0">
                <a:latin typeface="黑体" panose="02010609060101010101" pitchFamily="49" charset="-122"/>
                <a:ea typeface="黑体" panose="02010609060101010101" pitchFamily="49" charset="-122"/>
                <a:cs typeface="Times New Roman" panose="02020603050405020304" pitchFamily="18" charset="0"/>
              </a:rPr>
              <a:t>多地区客户现场试点检测效果</a:t>
            </a:r>
          </a:p>
        </p:txBody>
      </p:sp>
      <p:pic>
        <p:nvPicPr>
          <p:cNvPr id="2" name="图片 1">
            <a:extLst>
              <a:ext uri="{FF2B5EF4-FFF2-40B4-BE49-F238E27FC236}">
                <a16:creationId xmlns:a16="http://schemas.microsoft.com/office/drawing/2014/main" id="{38D5C015-38E2-4973-A1B9-9D5E8644698B}"/>
              </a:ext>
            </a:extLst>
          </p:cNvPr>
          <p:cNvPicPr/>
          <p:nvPr/>
        </p:nvPicPr>
        <p:blipFill rotWithShape="1">
          <a:blip r:embed="rId2">
            <a:extLst>
              <a:ext uri="{28A0092B-C50C-407E-A947-70E740481C1C}">
                <a14:useLocalDpi xmlns:a14="http://schemas.microsoft.com/office/drawing/2010/main" val="0"/>
              </a:ext>
            </a:extLst>
          </a:blip>
          <a:srcRect l="11557" t="12284" r="15076" b="17359"/>
          <a:stretch/>
        </p:blipFill>
        <p:spPr bwMode="auto">
          <a:xfrm>
            <a:off x="439716" y="1792581"/>
            <a:ext cx="3605432" cy="1895348"/>
          </a:xfrm>
          <a:prstGeom prst="rect">
            <a:avLst/>
          </a:prstGeom>
          <a:noFill/>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8EA93980-405C-47EA-9856-6CE883BF63D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716" y="4045636"/>
            <a:ext cx="3605432" cy="1895348"/>
          </a:xfrm>
          <a:prstGeom prst="rect">
            <a:avLst/>
          </a:prstGeom>
          <a:noFill/>
          <a:ln>
            <a:noFill/>
          </a:ln>
        </p:spPr>
      </p:pic>
      <p:sp>
        <p:nvSpPr>
          <p:cNvPr id="8" name="矩形 7">
            <a:extLst>
              <a:ext uri="{FF2B5EF4-FFF2-40B4-BE49-F238E27FC236}">
                <a16:creationId xmlns:a16="http://schemas.microsoft.com/office/drawing/2014/main" id="{3DA9332D-FCDF-40B2-89B4-EC65EDA93829}"/>
              </a:ext>
            </a:extLst>
          </p:cNvPr>
          <p:cNvSpPr/>
          <p:nvPr/>
        </p:nvSpPr>
        <p:spPr>
          <a:xfrm>
            <a:off x="1476075" y="6372912"/>
            <a:ext cx="1467068" cy="400110"/>
          </a:xfrm>
          <a:prstGeom prst="rect">
            <a:avLst/>
          </a:prstGeom>
        </p:spPr>
        <p:txBody>
          <a:bodyPr wrap="none">
            <a:spAutoFit/>
          </a:bodyPr>
          <a:lstStyle/>
          <a:p>
            <a:r>
              <a:rPr lang="zh-CN" altLang="en-US" sz="2000" kern="0" dirty="0">
                <a:latin typeface="Times New Roman" panose="02020603050405020304" pitchFamily="18" charset="0"/>
                <a:cs typeface="Times New Roman" panose="02020603050405020304" pitchFamily="18" charset="0"/>
              </a:rPr>
              <a:t>甘肃电科院</a:t>
            </a:r>
          </a:p>
        </p:txBody>
      </p:sp>
      <p:sp>
        <p:nvSpPr>
          <p:cNvPr id="10" name="矩形 9">
            <a:extLst>
              <a:ext uri="{FF2B5EF4-FFF2-40B4-BE49-F238E27FC236}">
                <a16:creationId xmlns:a16="http://schemas.microsoft.com/office/drawing/2014/main" id="{29C86CBB-456C-41ED-A537-30B49FF29583}"/>
              </a:ext>
            </a:extLst>
          </p:cNvPr>
          <p:cNvSpPr/>
          <p:nvPr/>
        </p:nvSpPr>
        <p:spPr>
          <a:xfrm>
            <a:off x="1124177" y="5949810"/>
            <a:ext cx="2236510" cy="338554"/>
          </a:xfrm>
          <a:prstGeom prst="rect">
            <a:avLst/>
          </a:prstGeom>
        </p:spPr>
        <p:txBody>
          <a:bodyPr wrap="none">
            <a:spAutoFit/>
          </a:bodyPr>
          <a:lstStyle/>
          <a:p>
            <a:r>
              <a:rPr lang="zh-CN" altLang="zh-CN" sz="16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塔本体防震锤生锈缺陷</a:t>
            </a:r>
            <a:endParaRPr lang="zh-CN" altLang="en-US" sz="1600" dirty="0"/>
          </a:p>
        </p:txBody>
      </p:sp>
      <p:sp>
        <p:nvSpPr>
          <p:cNvPr id="14" name="矩形 13">
            <a:extLst>
              <a:ext uri="{FF2B5EF4-FFF2-40B4-BE49-F238E27FC236}">
                <a16:creationId xmlns:a16="http://schemas.microsoft.com/office/drawing/2014/main" id="{34850966-4ADA-4FCA-981E-52209944ED54}"/>
              </a:ext>
            </a:extLst>
          </p:cNvPr>
          <p:cNvSpPr/>
          <p:nvPr/>
        </p:nvSpPr>
        <p:spPr>
          <a:xfrm>
            <a:off x="1406993" y="3707082"/>
            <a:ext cx="2638155" cy="338554"/>
          </a:xfrm>
          <a:prstGeom prst="rect">
            <a:avLst/>
          </a:prstGeom>
        </p:spPr>
        <p:txBody>
          <a:bodyPr wrap="square">
            <a:spAutoFit/>
          </a:bodyPr>
          <a:lstStyle/>
          <a:p>
            <a:r>
              <a:rPr lang="zh-CN" altLang="zh-CN" sz="16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塔</a:t>
            </a:r>
            <a:r>
              <a:rPr lang="zh-CN" altLang="en-US" sz="1600" kern="0" dirty="0">
                <a:solidFill>
                  <a:srgbClr val="000000"/>
                </a:solidFill>
                <a:latin typeface="Times New Roman" panose="02020603050405020304" pitchFamily="18" charset="0"/>
                <a:ea typeface="宋体" panose="02010600030101010101" pitchFamily="2" charset="-122"/>
              </a:rPr>
              <a:t>销钉锈蚀</a:t>
            </a:r>
            <a:r>
              <a:rPr lang="zh-CN" altLang="zh-CN" sz="16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缺陷</a:t>
            </a:r>
            <a:endParaRPr lang="zh-CN" altLang="en-US" sz="1600" dirty="0"/>
          </a:p>
        </p:txBody>
      </p:sp>
      <p:pic>
        <p:nvPicPr>
          <p:cNvPr id="16" name="图片 15">
            <a:extLst>
              <a:ext uri="{FF2B5EF4-FFF2-40B4-BE49-F238E27FC236}">
                <a16:creationId xmlns:a16="http://schemas.microsoft.com/office/drawing/2014/main" id="{C0CA3B72-A7C1-4E83-AE14-D8E519580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2246" y="1807246"/>
            <a:ext cx="2534873" cy="1899836"/>
          </a:xfrm>
          <a:prstGeom prst="rect">
            <a:avLst/>
          </a:prstGeom>
        </p:spPr>
      </p:pic>
      <p:sp>
        <p:nvSpPr>
          <p:cNvPr id="18" name="矩形 17">
            <a:extLst>
              <a:ext uri="{FF2B5EF4-FFF2-40B4-BE49-F238E27FC236}">
                <a16:creationId xmlns:a16="http://schemas.microsoft.com/office/drawing/2014/main" id="{67BFC738-86E8-439E-BB59-EDD9061FDB5E}"/>
              </a:ext>
            </a:extLst>
          </p:cNvPr>
          <p:cNvSpPr/>
          <p:nvPr/>
        </p:nvSpPr>
        <p:spPr>
          <a:xfrm>
            <a:off x="4834971" y="6375542"/>
            <a:ext cx="1723549" cy="400110"/>
          </a:xfrm>
          <a:prstGeom prst="rect">
            <a:avLst/>
          </a:prstGeom>
        </p:spPr>
        <p:txBody>
          <a:bodyPr wrap="none">
            <a:spAutoFit/>
          </a:bodyPr>
          <a:lstStyle/>
          <a:p>
            <a:r>
              <a:rPr lang="zh-CN" altLang="en-US" sz="2000" kern="0" dirty="0">
                <a:latin typeface="Times New Roman" panose="02020603050405020304" pitchFamily="18" charset="0"/>
                <a:cs typeface="Times New Roman" panose="02020603050405020304" pitchFamily="18" charset="0"/>
              </a:rPr>
              <a:t>福建检修公司</a:t>
            </a:r>
          </a:p>
        </p:txBody>
      </p:sp>
      <p:pic>
        <p:nvPicPr>
          <p:cNvPr id="20" name="图片 19">
            <a:extLst>
              <a:ext uri="{FF2B5EF4-FFF2-40B4-BE49-F238E27FC236}">
                <a16:creationId xmlns:a16="http://schemas.microsoft.com/office/drawing/2014/main" id="{1F4B9C20-28EF-428D-B009-263FA0B5F0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9241" y="1807246"/>
            <a:ext cx="2534873" cy="1899835"/>
          </a:xfrm>
          <a:prstGeom prst="rect">
            <a:avLst/>
          </a:prstGeom>
        </p:spPr>
      </p:pic>
      <p:sp>
        <p:nvSpPr>
          <p:cNvPr id="22" name="矩形 21">
            <a:extLst>
              <a:ext uri="{FF2B5EF4-FFF2-40B4-BE49-F238E27FC236}">
                <a16:creationId xmlns:a16="http://schemas.microsoft.com/office/drawing/2014/main" id="{9479ED73-2DAF-4D4F-AF74-CFE52D71BD2F}"/>
              </a:ext>
            </a:extLst>
          </p:cNvPr>
          <p:cNvSpPr/>
          <p:nvPr/>
        </p:nvSpPr>
        <p:spPr>
          <a:xfrm>
            <a:off x="5133508" y="3762524"/>
            <a:ext cx="1425012" cy="338554"/>
          </a:xfrm>
          <a:prstGeom prst="rect">
            <a:avLst/>
          </a:prstGeom>
        </p:spPr>
        <p:txBody>
          <a:bodyPr wrap="square">
            <a:spAutoFit/>
          </a:bodyPr>
          <a:lstStyle/>
          <a:p>
            <a:r>
              <a:rPr lang="zh-CN" altLang="en-US" sz="16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鸟巢异物</a:t>
            </a:r>
            <a:endParaRPr lang="zh-CN" altLang="en-US" sz="1600" dirty="0"/>
          </a:p>
        </p:txBody>
      </p:sp>
      <p:sp>
        <p:nvSpPr>
          <p:cNvPr id="24" name="矩形 23">
            <a:extLst>
              <a:ext uri="{FF2B5EF4-FFF2-40B4-BE49-F238E27FC236}">
                <a16:creationId xmlns:a16="http://schemas.microsoft.com/office/drawing/2014/main" id="{08F1C415-A120-49AD-99DE-07DBF361BEC7}"/>
              </a:ext>
            </a:extLst>
          </p:cNvPr>
          <p:cNvSpPr/>
          <p:nvPr/>
        </p:nvSpPr>
        <p:spPr>
          <a:xfrm>
            <a:off x="8141383" y="3720884"/>
            <a:ext cx="1210588" cy="338554"/>
          </a:xfrm>
          <a:prstGeom prst="rect">
            <a:avLst/>
          </a:prstGeom>
        </p:spPr>
        <p:txBody>
          <a:bodyPr wrap="none">
            <a:spAutoFit/>
          </a:bodyPr>
          <a:lstStyle/>
          <a:p>
            <a:r>
              <a:rPr lang="zh-CN" altLang="en-US" sz="16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防震锤锈蚀</a:t>
            </a:r>
            <a:endParaRPr lang="zh-CN" altLang="en-US" sz="1600" dirty="0"/>
          </a:p>
        </p:txBody>
      </p:sp>
      <p:sp>
        <p:nvSpPr>
          <p:cNvPr id="26" name="矩形 25">
            <a:extLst>
              <a:ext uri="{FF2B5EF4-FFF2-40B4-BE49-F238E27FC236}">
                <a16:creationId xmlns:a16="http://schemas.microsoft.com/office/drawing/2014/main" id="{0B3F47B1-171B-4EF9-A758-CAF2CE13B703}"/>
              </a:ext>
            </a:extLst>
          </p:cNvPr>
          <p:cNvSpPr/>
          <p:nvPr/>
        </p:nvSpPr>
        <p:spPr>
          <a:xfrm>
            <a:off x="7672328" y="6372912"/>
            <a:ext cx="2236510" cy="400110"/>
          </a:xfrm>
          <a:prstGeom prst="rect">
            <a:avLst/>
          </a:prstGeom>
        </p:spPr>
        <p:txBody>
          <a:bodyPr wrap="none">
            <a:spAutoFit/>
          </a:bodyPr>
          <a:lstStyle/>
          <a:p>
            <a:r>
              <a:rPr lang="zh-CN" altLang="en-US" sz="2000" kern="0" dirty="0">
                <a:latin typeface="Times New Roman" panose="02020603050405020304" pitchFamily="18" charset="0"/>
                <a:cs typeface="Times New Roman" panose="02020603050405020304" pitchFamily="18" charset="0"/>
              </a:rPr>
              <a:t>河北南网检修公司</a:t>
            </a:r>
          </a:p>
        </p:txBody>
      </p:sp>
      <p:pic>
        <p:nvPicPr>
          <p:cNvPr id="28" name="图片 27">
            <a:extLst>
              <a:ext uri="{FF2B5EF4-FFF2-40B4-BE49-F238E27FC236}">
                <a16:creationId xmlns:a16="http://schemas.microsoft.com/office/drawing/2014/main" id="{E83DE64F-04F0-4DA8-B59D-D32002B24D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6085" y="4001342"/>
            <a:ext cx="2488030" cy="1899835"/>
          </a:xfrm>
          <a:prstGeom prst="rect">
            <a:avLst/>
          </a:prstGeom>
        </p:spPr>
      </p:pic>
      <p:sp>
        <p:nvSpPr>
          <p:cNvPr id="30" name="矩形 29">
            <a:extLst>
              <a:ext uri="{FF2B5EF4-FFF2-40B4-BE49-F238E27FC236}">
                <a16:creationId xmlns:a16="http://schemas.microsoft.com/office/drawing/2014/main" id="{2E805349-603B-4EC2-8917-D46D7BEB28CC}"/>
              </a:ext>
            </a:extLst>
          </p:cNvPr>
          <p:cNvSpPr/>
          <p:nvPr/>
        </p:nvSpPr>
        <p:spPr>
          <a:xfrm>
            <a:off x="8078077" y="5891493"/>
            <a:ext cx="1425012" cy="338554"/>
          </a:xfrm>
          <a:prstGeom prst="rect">
            <a:avLst/>
          </a:prstGeom>
        </p:spPr>
        <p:txBody>
          <a:bodyPr wrap="square">
            <a:spAutoFit/>
          </a:bodyPr>
          <a:lstStyle/>
          <a:p>
            <a:r>
              <a:rPr lang="zh-CN" altLang="en-US" sz="16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连接金具锈蚀</a:t>
            </a:r>
            <a:endParaRPr lang="zh-CN" altLang="en-US" sz="1600" dirty="0"/>
          </a:p>
        </p:txBody>
      </p:sp>
      <p:sp>
        <p:nvSpPr>
          <p:cNvPr id="32" name="矩形 31">
            <a:extLst>
              <a:ext uri="{FF2B5EF4-FFF2-40B4-BE49-F238E27FC236}">
                <a16:creationId xmlns:a16="http://schemas.microsoft.com/office/drawing/2014/main" id="{9F53ACC5-4095-46BE-94C0-D8012F56588C}"/>
              </a:ext>
            </a:extLst>
          </p:cNvPr>
          <p:cNvSpPr/>
          <p:nvPr/>
        </p:nvSpPr>
        <p:spPr>
          <a:xfrm>
            <a:off x="4988071" y="5940984"/>
            <a:ext cx="1415772" cy="338554"/>
          </a:xfrm>
          <a:prstGeom prst="rect">
            <a:avLst/>
          </a:prstGeom>
        </p:spPr>
        <p:txBody>
          <a:bodyPr wrap="none">
            <a:spAutoFit/>
          </a:bodyPr>
          <a:lstStyle/>
          <a:p>
            <a:r>
              <a:rPr lang="zh-CN" altLang="en-US" sz="16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连接金具歪斜</a:t>
            </a:r>
            <a:endParaRPr lang="zh-CN" altLang="en-US" sz="1600" dirty="0"/>
          </a:p>
        </p:txBody>
      </p:sp>
      <p:pic>
        <p:nvPicPr>
          <p:cNvPr id="34" name="图片 33">
            <a:extLst>
              <a:ext uri="{FF2B5EF4-FFF2-40B4-BE49-F238E27FC236}">
                <a16:creationId xmlns:a16="http://schemas.microsoft.com/office/drawing/2014/main" id="{C226480E-8155-4B90-B585-255FCB6A6E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3261" y="4045637"/>
            <a:ext cx="2571797" cy="1899836"/>
          </a:xfrm>
          <a:prstGeom prst="rect">
            <a:avLst/>
          </a:prstGeom>
        </p:spPr>
      </p:pic>
    </p:spTree>
    <p:extLst>
      <p:ext uri="{BB962C8B-B14F-4D97-AF65-F5344CB8AC3E}">
        <p14:creationId xmlns:p14="http://schemas.microsoft.com/office/powerpoint/2010/main" val="3209831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3" name="文本框 2">
            <a:extLst>
              <a:ext uri="{FF2B5EF4-FFF2-40B4-BE49-F238E27FC236}">
                <a16:creationId xmlns:a16="http://schemas.microsoft.com/office/drawing/2014/main" id="{A79DB118-42FE-4211-A616-EA36959B644A}"/>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基于人工智能技术的现场安全监察系统</a:t>
            </a:r>
          </a:p>
        </p:txBody>
      </p:sp>
      <p:grpSp>
        <p:nvGrpSpPr>
          <p:cNvPr id="11" name="组合 10">
            <a:extLst>
              <a:ext uri="{FF2B5EF4-FFF2-40B4-BE49-F238E27FC236}">
                <a16:creationId xmlns:a16="http://schemas.microsoft.com/office/drawing/2014/main" id="{F7DE7879-0501-44E9-B981-2CA69AAEB4B1}"/>
              </a:ext>
            </a:extLst>
          </p:cNvPr>
          <p:cNvGrpSpPr/>
          <p:nvPr/>
        </p:nvGrpSpPr>
        <p:grpSpPr>
          <a:xfrm>
            <a:off x="539786" y="1700808"/>
            <a:ext cx="8064428" cy="4564515"/>
            <a:chOff x="756044" y="2060848"/>
            <a:chExt cx="7592130" cy="4204475"/>
          </a:xfrm>
        </p:grpSpPr>
        <p:grpSp>
          <p:nvGrpSpPr>
            <p:cNvPr id="13" name="组合 12">
              <a:extLst>
                <a:ext uri="{FF2B5EF4-FFF2-40B4-BE49-F238E27FC236}">
                  <a16:creationId xmlns:a16="http://schemas.microsoft.com/office/drawing/2014/main" id="{EBE446C0-9053-4970-8FE1-A8D5708FF2D8}"/>
                </a:ext>
              </a:extLst>
            </p:cNvPr>
            <p:cNvGrpSpPr/>
            <p:nvPr/>
          </p:nvGrpSpPr>
          <p:grpSpPr>
            <a:xfrm>
              <a:off x="779419" y="4262108"/>
              <a:ext cx="7541261" cy="1185237"/>
              <a:chOff x="3017" y="4269"/>
              <a:chExt cx="6977" cy="2533"/>
            </a:xfrm>
          </p:grpSpPr>
          <p:sp>
            <p:nvSpPr>
              <p:cNvPr id="45" name="矩形 44">
                <a:extLst>
                  <a:ext uri="{FF2B5EF4-FFF2-40B4-BE49-F238E27FC236}">
                    <a16:creationId xmlns:a16="http://schemas.microsoft.com/office/drawing/2014/main" id="{80B5728F-C4CB-45E7-8AE2-B30673001B88}"/>
                  </a:ext>
                </a:extLst>
              </p:cNvPr>
              <p:cNvSpPr/>
              <p:nvPr/>
            </p:nvSpPr>
            <p:spPr>
              <a:xfrm>
                <a:off x="3017" y="4269"/>
                <a:ext cx="6977" cy="2533"/>
              </a:xfrm>
              <a:prstGeom prst="rect">
                <a:avLst/>
              </a:prstGeom>
            </p:spPr>
            <p:style>
              <a:lnRef idx="1">
                <a:schemeClr val="accent1"/>
              </a:lnRef>
              <a:fillRef idx="2">
                <a:schemeClr val="accent1"/>
              </a:fillRef>
              <a:effectRef idx="1">
                <a:schemeClr val="accent1"/>
              </a:effectRef>
              <a:fontRef idx="minor">
                <a:schemeClr val="dk1"/>
              </a:fontRef>
            </p:style>
            <p:txBody>
              <a:bodyPr anchor="b"/>
              <a:lstStyle/>
              <a:p>
                <a:pPr algn="ctr" defTabSz="685165" eaLnBrk="0" hangingPunct="0">
                  <a:defRPr/>
                </a:pPr>
                <a:r>
                  <a:rPr lang="zh-CN" altLang="en-US" sz="1025" b="1" kern="0" dirty="0">
                    <a:ln>
                      <a:solidFill>
                        <a:srgbClr val="363535">
                          <a:alpha val="0"/>
                        </a:srgbClr>
                      </a:solidFill>
                    </a:ln>
                    <a:latin typeface="微软雅黑" panose="020B0503020204020204" pitchFamily="34" charset="-122"/>
                    <a:ea typeface="微软雅黑" panose="020B0503020204020204" pitchFamily="34" charset="-122"/>
                    <a:cs typeface="Roboto" pitchFamily="2" charset="0"/>
                  </a:rPr>
                  <a:t>智能边端</a:t>
                </a:r>
              </a:p>
            </p:txBody>
          </p:sp>
          <p:sp>
            <p:nvSpPr>
              <p:cNvPr id="46" name="矩形 45">
                <a:extLst>
                  <a:ext uri="{FF2B5EF4-FFF2-40B4-BE49-F238E27FC236}">
                    <a16:creationId xmlns:a16="http://schemas.microsoft.com/office/drawing/2014/main" id="{A4398277-07B9-422E-A427-006FCF2F3CB9}"/>
                  </a:ext>
                </a:extLst>
              </p:cNvPr>
              <p:cNvSpPr/>
              <p:nvPr/>
            </p:nvSpPr>
            <p:spPr>
              <a:xfrm>
                <a:off x="3149" y="4350"/>
                <a:ext cx="3274" cy="1193"/>
              </a:xfrm>
              <a:prstGeom prst="rect">
                <a:avLst/>
              </a:prstGeom>
              <a:solidFill>
                <a:srgbClr val="A0C0E5"/>
              </a:solidFill>
            </p:spPr>
            <p:style>
              <a:lnRef idx="1">
                <a:schemeClr val="accent3"/>
              </a:lnRef>
              <a:fillRef idx="2">
                <a:schemeClr val="accent3"/>
              </a:fillRef>
              <a:effectRef idx="1">
                <a:schemeClr val="accent3"/>
              </a:effectRef>
              <a:fontRef idx="minor">
                <a:schemeClr val="dk1"/>
              </a:fontRef>
            </p:style>
            <p:txBody>
              <a:bodyPr bIns="0" anchor="b" anchorCtr="0"/>
              <a:lstStyle/>
              <a:p>
                <a:pPr algn="ctr" defTabSz="914400" eaLnBrk="0" hangingPunct="0">
                  <a:defRPr/>
                </a:pPr>
                <a:r>
                  <a:rPr lang="zh-CN" altLang="en-US" sz="1025" b="1" dirty="0">
                    <a:solidFill>
                      <a:schemeClr val="tx1"/>
                    </a:solidFill>
                    <a:latin typeface="微软雅黑" panose="020B0503020204020204" pitchFamily="34" charset="-122"/>
                    <a:ea typeface="微软雅黑" panose="020B0503020204020204" pitchFamily="34" charset="-122"/>
                  </a:rPr>
                  <a:t>边缘智能算法部署适配</a:t>
                </a:r>
              </a:p>
            </p:txBody>
          </p:sp>
          <p:sp>
            <p:nvSpPr>
              <p:cNvPr id="47" name="矩形 46">
                <a:extLst>
                  <a:ext uri="{FF2B5EF4-FFF2-40B4-BE49-F238E27FC236}">
                    <a16:creationId xmlns:a16="http://schemas.microsoft.com/office/drawing/2014/main" id="{13A8B125-5F01-413D-9D57-D1B3C786B4A1}"/>
                  </a:ext>
                </a:extLst>
              </p:cNvPr>
              <p:cNvSpPr/>
              <p:nvPr/>
            </p:nvSpPr>
            <p:spPr>
              <a:xfrm>
                <a:off x="3244" y="4478"/>
                <a:ext cx="3069" cy="639"/>
              </a:xfrm>
              <a:prstGeom prst="rect">
                <a:avLst/>
              </a:prstGeom>
              <a:ln w="12700"/>
            </p:spPr>
            <p:style>
              <a:lnRef idx="2">
                <a:schemeClr val="accent1"/>
              </a:lnRef>
              <a:fillRef idx="1">
                <a:schemeClr val="lt1"/>
              </a:fillRef>
              <a:effectRef idx="0">
                <a:schemeClr val="accent1"/>
              </a:effectRef>
              <a:fontRef idx="minor">
                <a:schemeClr val="dk1"/>
              </a:fontRef>
            </p:style>
            <p:txBody>
              <a:bodyPr anchor="ctr"/>
              <a:lstStyle/>
              <a:p>
                <a:pPr algn="ctr" defTabSz="914400" eaLnBrk="0" hangingPunct="0">
                  <a:defRPr/>
                </a:pPr>
                <a:r>
                  <a:rPr lang="zh-CN" altLang="en-US" sz="920" dirty="0">
                    <a:solidFill>
                      <a:schemeClr val="tx1"/>
                    </a:solidFill>
                    <a:latin typeface="微软雅黑" panose="020B0503020204020204" pitchFamily="34" charset="-122"/>
                    <a:ea typeface="微软雅黑" panose="020B0503020204020204" pitchFamily="34" charset="-122"/>
                  </a:rPr>
                  <a:t>人脸识别、设备铭牌识别及行为算法等</a:t>
                </a:r>
              </a:p>
            </p:txBody>
          </p:sp>
          <p:sp>
            <p:nvSpPr>
              <p:cNvPr id="48" name="矩形 47">
                <a:extLst>
                  <a:ext uri="{FF2B5EF4-FFF2-40B4-BE49-F238E27FC236}">
                    <a16:creationId xmlns:a16="http://schemas.microsoft.com/office/drawing/2014/main" id="{4551B660-0B69-403E-80E7-336876D8566E}"/>
                  </a:ext>
                </a:extLst>
              </p:cNvPr>
              <p:cNvSpPr/>
              <p:nvPr/>
            </p:nvSpPr>
            <p:spPr>
              <a:xfrm>
                <a:off x="6562" y="4350"/>
                <a:ext cx="3259" cy="1193"/>
              </a:xfrm>
              <a:prstGeom prst="rect">
                <a:avLst/>
              </a:prstGeom>
              <a:solidFill>
                <a:srgbClr val="A0C0E5"/>
              </a:solidFill>
            </p:spPr>
            <p:style>
              <a:lnRef idx="1">
                <a:schemeClr val="accent3"/>
              </a:lnRef>
              <a:fillRef idx="2">
                <a:schemeClr val="accent3"/>
              </a:fillRef>
              <a:effectRef idx="1">
                <a:schemeClr val="accent3"/>
              </a:effectRef>
              <a:fontRef idx="minor">
                <a:schemeClr val="dk1"/>
              </a:fontRef>
            </p:style>
            <p:txBody>
              <a:bodyPr bIns="0" anchor="b" anchorCtr="0"/>
              <a:lstStyle/>
              <a:p>
                <a:pPr algn="ctr" defTabSz="914400" eaLnBrk="0" hangingPunct="0">
                  <a:defRPr/>
                </a:pPr>
                <a:r>
                  <a:rPr lang="zh-CN" altLang="en-US" sz="1025" b="1" dirty="0">
                    <a:solidFill>
                      <a:schemeClr val="tx1"/>
                    </a:solidFill>
                    <a:latin typeface="微软雅黑" panose="020B0503020204020204" pitchFamily="34" charset="-122"/>
                    <a:ea typeface="微软雅黑" panose="020B0503020204020204" pitchFamily="34" charset="-122"/>
                  </a:rPr>
                  <a:t>应用程序软件开发</a:t>
                </a:r>
              </a:p>
            </p:txBody>
          </p:sp>
          <p:sp>
            <p:nvSpPr>
              <p:cNvPr id="49" name="矩形 48">
                <a:extLst>
                  <a:ext uri="{FF2B5EF4-FFF2-40B4-BE49-F238E27FC236}">
                    <a16:creationId xmlns:a16="http://schemas.microsoft.com/office/drawing/2014/main" id="{8B5C9FA6-2D19-4CCE-8B88-55437C61EC84}"/>
                  </a:ext>
                </a:extLst>
              </p:cNvPr>
              <p:cNvSpPr/>
              <p:nvPr/>
            </p:nvSpPr>
            <p:spPr>
              <a:xfrm>
                <a:off x="6705" y="4489"/>
                <a:ext cx="3001" cy="628"/>
              </a:xfrm>
              <a:prstGeom prst="rect">
                <a:avLst/>
              </a:prstGeom>
              <a:ln w="12700"/>
            </p:spPr>
            <p:style>
              <a:lnRef idx="2">
                <a:schemeClr val="accent1"/>
              </a:lnRef>
              <a:fillRef idx="1">
                <a:schemeClr val="lt1"/>
              </a:fillRef>
              <a:effectRef idx="0">
                <a:schemeClr val="accent1"/>
              </a:effectRef>
              <a:fontRef idx="minor">
                <a:schemeClr val="dk1"/>
              </a:fontRef>
            </p:style>
            <p:txBody>
              <a:bodyPr anchor="ctr"/>
              <a:lstStyle/>
              <a:p>
                <a:pPr algn="ctr" defTabSz="914400" eaLnBrk="0" hangingPunct="0">
                  <a:defRPr/>
                </a:pPr>
                <a:r>
                  <a:rPr lang="zh-CN" altLang="en-US" sz="920" dirty="0">
                    <a:solidFill>
                      <a:schemeClr val="tx1"/>
                    </a:solidFill>
                    <a:latin typeface="微软雅黑" panose="020B0503020204020204" pitchFamily="34" charset="-122"/>
                    <a:ea typeface="微软雅黑" panose="020B0503020204020204" pitchFamily="34" charset="-122"/>
                  </a:rPr>
                  <a:t>音视频推流、人员信息比对、边端业务交互应用等</a:t>
                </a:r>
              </a:p>
            </p:txBody>
          </p:sp>
          <p:sp>
            <p:nvSpPr>
              <p:cNvPr id="50" name="矩形 49">
                <a:extLst>
                  <a:ext uri="{FF2B5EF4-FFF2-40B4-BE49-F238E27FC236}">
                    <a16:creationId xmlns:a16="http://schemas.microsoft.com/office/drawing/2014/main" id="{3C5C5A0F-D370-4918-9169-6E23ABABEC28}"/>
                  </a:ext>
                </a:extLst>
              </p:cNvPr>
              <p:cNvSpPr/>
              <p:nvPr/>
            </p:nvSpPr>
            <p:spPr>
              <a:xfrm>
                <a:off x="3151" y="5700"/>
                <a:ext cx="3273" cy="519"/>
              </a:xfrm>
              <a:prstGeom prst="rect">
                <a:avLst/>
              </a:prstGeom>
              <a:solidFill>
                <a:srgbClr val="92D050"/>
              </a:solidFill>
              <a:ln>
                <a:solidFill>
                  <a:srgbClr val="92D050"/>
                </a:solidFill>
              </a:ln>
            </p:spPr>
            <p:style>
              <a:lnRef idx="1">
                <a:schemeClr val="accent6"/>
              </a:lnRef>
              <a:fillRef idx="2">
                <a:schemeClr val="accent6"/>
              </a:fillRef>
              <a:effectRef idx="1">
                <a:schemeClr val="accent6"/>
              </a:effectRef>
              <a:fontRef idx="minor">
                <a:schemeClr val="dk1"/>
              </a:fontRef>
            </p:style>
            <p:txBody>
              <a:bodyPr anchor="ctr" anchorCtr="0"/>
              <a:lstStyle/>
              <a:p>
                <a:pPr algn="ctr" defTabSz="914400" eaLnBrk="0" hangingPunct="0">
                  <a:defRPr/>
                </a:pPr>
                <a:r>
                  <a:rPr lang="zh-CN" altLang="en-US" sz="1025" dirty="0">
                    <a:solidFill>
                      <a:schemeClr val="tx1"/>
                    </a:solidFill>
                    <a:latin typeface="微软雅黑" panose="020B0503020204020204" pitchFamily="34" charset="-122"/>
                    <a:ea typeface="微软雅黑" panose="020B0503020204020204" pitchFamily="34" charset="-122"/>
                  </a:rPr>
                  <a:t>算法移植、链接库、设备驱动（协议适配）</a:t>
                </a:r>
              </a:p>
            </p:txBody>
          </p:sp>
          <p:sp>
            <p:nvSpPr>
              <p:cNvPr id="51" name="矩形 50">
                <a:extLst>
                  <a:ext uri="{FF2B5EF4-FFF2-40B4-BE49-F238E27FC236}">
                    <a16:creationId xmlns:a16="http://schemas.microsoft.com/office/drawing/2014/main" id="{E99EDFBA-ACE3-460B-A68C-9A60222BD967}"/>
                  </a:ext>
                </a:extLst>
              </p:cNvPr>
              <p:cNvSpPr/>
              <p:nvPr/>
            </p:nvSpPr>
            <p:spPr>
              <a:xfrm>
                <a:off x="6548" y="5700"/>
                <a:ext cx="3273" cy="519"/>
              </a:xfrm>
              <a:prstGeom prst="rect">
                <a:avLst/>
              </a:prstGeom>
              <a:solidFill>
                <a:srgbClr val="92D050"/>
              </a:solidFill>
              <a:ln>
                <a:solidFill>
                  <a:srgbClr val="92D050"/>
                </a:solidFill>
              </a:ln>
            </p:spPr>
            <p:style>
              <a:lnRef idx="1">
                <a:schemeClr val="accent6"/>
              </a:lnRef>
              <a:fillRef idx="2">
                <a:schemeClr val="accent6"/>
              </a:fillRef>
              <a:effectRef idx="1">
                <a:schemeClr val="accent6"/>
              </a:effectRef>
              <a:fontRef idx="minor">
                <a:schemeClr val="dk1"/>
              </a:fontRef>
            </p:style>
            <p:txBody>
              <a:bodyPr anchor="ctr" anchorCtr="0"/>
              <a:lstStyle/>
              <a:p>
                <a:pPr algn="ctr" defTabSz="914400" eaLnBrk="0" hangingPunct="0">
                  <a:defRPr/>
                </a:pPr>
                <a:r>
                  <a:rPr lang="zh-CN" altLang="en-US" sz="1025" dirty="0">
                    <a:solidFill>
                      <a:schemeClr val="tx1"/>
                    </a:solidFill>
                    <a:latin typeface="微软雅黑" panose="020B0503020204020204" pitchFamily="34" charset="-122"/>
                    <a:ea typeface="微软雅黑" panose="020B0503020204020204" pitchFamily="34" charset="-122"/>
                  </a:rPr>
                  <a:t>数据采集及交互处理服务</a:t>
                </a:r>
              </a:p>
            </p:txBody>
          </p:sp>
        </p:grpSp>
        <p:sp>
          <p:nvSpPr>
            <p:cNvPr id="15" name="箭头: 上下 223">
              <a:extLst>
                <a:ext uri="{FF2B5EF4-FFF2-40B4-BE49-F238E27FC236}">
                  <a16:creationId xmlns:a16="http://schemas.microsoft.com/office/drawing/2014/main" id="{58F1872E-E369-4287-A5B6-A89192A63A15}"/>
                </a:ext>
              </a:extLst>
            </p:cNvPr>
            <p:cNvSpPr/>
            <p:nvPr/>
          </p:nvSpPr>
          <p:spPr>
            <a:xfrm>
              <a:off x="4443331" y="3971405"/>
              <a:ext cx="180073" cy="287336"/>
            </a:xfrm>
            <a:prstGeom prst="upDownArrow">
              <a:avLst/>
            </a:prstGeom>
            <a:ln w="15875">
              <a:prstDash val="sysDot"/>
            </a:ln>
          </p:spPr>
          <p:style>
            <a:lnRef idx="2">
              <a:schemeClr val="accent1"/>
            </a:lnRef>
            <a:fillRef idx="1">
              <a:schemeClr val="lt1"/>
            </a:fillRef>
            <a:effectRef idx="0">
              <a:schemeClr val="accent1"/>
            </a:effectRef>
            <a:fontRef idx="minor">
              <a:schemeClr val="dk1"/>
            </a:fontRef>
          </p:style>
          <p:txBody>
            <a:bodyPr anchor="ctr"/>
            <a:lstStyle/>
            <a:p>
              <a:pPr algn="ctr" defTabSz="914400" eaLnBrk="0" hangingPunct="0">
                <a:defRPr/>
              </a:pPr>
              <a:endParaRPr lang="zh-CN" altLang="en-US" sz="1945" dirty="0">
                <a:solidFill>
                  <a:schemeClr val="lt1"/>
                </a:solidFill>
                <a:latin typeface="微软雅黑" panose="020B0503020204020204" pitchFamily="34" charset="-122"/>
                <a:ea typeface="微软雅黑" panose="020B0503020204020204" pitchFamily="34" charset="-122"/>
              </a:endParaRPr>
            </a:p>
          </p:txBody>
        </p:sp>
        <p:sp>
          <p:nvSpPr>
            <p:cNvPr id="17" name="箭头: 上下 223">
              <a:extLst>
                <a:ext uri="{FF2B5EF4-FFF2-40B4-BE49-F238E27FC236}">
                  <a16:creationId xmlns:a16="http://schemas.microsoft.com/office/drawing/2014/main" id="{93AD1442-93DC-489B-A6FD-671E6FDB2407}"/>
                </a:ext>
              </a:extLst>
            </p:cNvPr>
            <p:cNvSpPr/>
            <p:nvPr/>
          </p:nvSpPr>
          <p:spPr>
            <a:xfrm>
              <a:off x="4424479" y="3087295"/>
              <a:ext cx="198925" cy="287336"/>
            </a:xfrm>
            <a:prstGeom prst="upDownArrow">
              <a:avLst/>
            </a:prstGeom>
            <a:ln w="15875">
              <a:prstDash val="sysDot"/>
            </a:ln>
          </p:spPr>
          <p:style>
            <a:lnRef idx="2">
              <a:schemeClr val="accent1"/>
            </a:lnRef>
            <a:fillRef idx="1">
              <a:schemeClr val="lt1"/>
            </a:fillRef>
            <a:effectRef idx="0">
              <a:schemeClr val="accent1"/>
            </a:effectRef>
            <a:fontRef idx="minor">
              <a:schemeClr val="dk1"/>
            </a:fontRef>
          </p:style>
          <p:txBody>
            <a:bodyPr anchor="ctr"/>
            <a:lstStyle/>
            <a:p>
              <a:pPr algn="ctr" defTabSz="914400" eaLnBrk="0" hangingPunct="0">
                <a:defRPr/>
              </a:pPr>
              <a:endParaRPr lang="zh-CN" altLang="en-US" sz="1945" dirty="0">
                <a:solidFill>
                  <a:schemeClr val="lt1"/>
                </a:solidFill>
                <a:latin typeface="微软雅黑" panose="020B0503020204020204" pitchFamily="34" charset="-122"/>
                <a:ea typeface="微软雅黑" panose="020B0503020204020204" pitchFamily="34" charset="-122"/>
              </a:endParaRPr>
            </a:p>
          </p:txBody>
        </p:sp>
        <p:sp>
          <p:nvSpPr>
            <p:cNvPr id="19" name="圆角矩形 44">
              <a:extLst>
                <a:ext uri="{FF2B5EF4-FFF2-40B4-BE49-F238E27FC236}">
                  <a16:creationId xmlns:a16="http://schemas.microsoft.com/office/drawing/2014/main" id="{B0086234-3EAD-483F-9E58-8D79E443CDB8}"/>
                </a:ext>
              </a:extLst>
            </p:cNvPr>
            <p:cNvSpPr/>
            <p:nvPr/>
          </p:nvSpPr>
          <p:spPr>
            <a:xfrm>
              <a:off x="779145" y="2060848"/>
              <a:ext cx="7518400" cy="994804"/>
            </a:xfrm>
            <a:prstGeom prst="roundRect">
              <a:avLst>
                <a:gd name="adj" fmla="val 6755"/>
              </a:avLst>
            </a:prstGeom>
          </p:spPr>
          <p:style>
            <a:lnRef idx="1">
              <a:schemeClr val="accent6"/>
            </a:lnRef>
            <a:fillRef idx="2">
              <a:schemeClr val="accent6"/>
            </a:fillRef>
            <a:effectRef idx="1">
              <a:schemeClr val="accent6"/>
            </a:effectRef>
            <a:fontRef idx="minor">
              <a:schemeClr val="dk1"/>
            </a:fontRef>
          </p:style>
          <p:txBody>
            <a:bodyPr anchor="t" anchorCtr="0"/>
            <a:lstStyle/>
            <a:p>
              <a:pPr algn="ctr" defTabSz="914400" eaLnBrk="0" hangingPunct="0">
                <a:defRPr/>
              </a:pPr>
              <a:r>
                <a:rPr lang="zh-CN" altLang="en-US" sz="1125" dirty="0">
                  <a:solidFill>
                    <a:schemeClr val="tx1"/>
                  </a:solidFill>
                  <a:latin typeface="微软雅黑" panose="020B0503020204020204" pitchFamily="34" charset="-122"/>
                  <a:ea typeface="微软雅黑" panose="020B0503020204020204" pitchFamily="34" charset="-122"/>
                </a:rPr>
                <a:t>业务应用层</a:t>
              </a:r>
              <a:endParaRPr lang="en-US" sz="1125" dirty="0">
                <a:solidFill>
                  <a:schemeClr val="tx1"/>
                </a:solidFill>
                <a:latin typeface="微软雅黑" panose="020B0503020204020204" pitchFamily="34" charset="-122"/>
                <a:ea typeface="微软雅黑" panose="020B0503020204020204" pitchFamily="34" charset="-122"/>
              </a:endParaRPr>
            </a:p>
          </p:txBody>
        </p:sp>
        <p:sp>
          <p:nvSpPr>
            <p:cNvPr id="20" name="圆角矩形 47">
              <a:extLst>
                <a:ext uri="{FF2B5EF4-FFF2-40B4-BE49-F238E27FC236}">
                  <a16:creationId xmlns:a16="http://schemas.microsoft.com/office/drawing/2014/main" id="{CC1F1B48-9E42-431D-AA2A-FA204A4F2C3B}"/>
                </a:ext>
              </a:extLst>
            </p:cNvPr>
            <p:cNvSpPr/>
            <p:nvPr/>
          </p:nvSpPr>
          <p:spPr>
            <a:xfrm>
              <a:off x="925195" y="3605168"/>
              <a:ext cx="7263765" cy="304800"/>
            </a:xfrm>
            <a:prstGeom prst="roundRect">
              <a:avLst>
                <a:gd name="adj" fmla="val 0"/>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l">
                <a:buNone/>
              </a:pPr>
              <a:r>
                <a:rPr lang="zh-CN" altLang="en-US" sz="920" dirty="0">
                  <a:solidFill>
                    <a:schemeClr val="tx1"/>
                  </a:solidFill>
                  <a:latin typeface="微软雅黑" panose="020B0503020204020204" pitchFamily="34" charset="-122"/>
                  <a:ea typeface="微软雅黑" panose="020B0503020204020204" pitchFamily="34" charset="-122"/>
                  <a:sym typeface="+mn-ea"/>
                </a:rPr>
                <a:t>流媒体平台</a:t>
              </a:r>
            </a:p>
          </p:txBody>
        </p:sp>
        <p:sp>
          <p:nvSpPr>
            <p:cNvPr id="21" name="矩形 20">
              <a:extLst>
                <a:ext uri="{FF2B5EF4-FFF2-40B4-BE49-F238E27FC236}">
                  <a16:creationId xmlns:a16="http://schemas.microsoft.com/office/drawing/2014/main" id="{5CB5172F-CD5B-4DBE-8991-BDEE2FC785E0}"/>
                </a:ext>
              </a:extLst>
            </p:cNvPr>
            <p:cNvSpPr/>
            <p:nvPr/>
          </p:nvSpPr>
          <p:spPr>
            <a:xfrm>
              <a:off x="770255" y="3374028"/>
              <a:ext cx="7507605" cy="597535"/>
            </a:xfrm>
            <a:prstGeom prst="rect">
              <a:avLst/>
            </a:prstGeom>
            <a:no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25" b="1">
                  <a:solidFill>
                    <a:schemeClr val="tx1"/>
                  </a:solidFill>
                  <a:latin typeface="微软雅黑" panose="020B0503020204020204" pitchFamily="34" charset="-122"/>
                  <a:ea typeface="微软雅黑" panose="020B0503020204020204" pitchFamily="34" charset="-122"/>
                </a:rPr>
                <a:t>服务平台层</a:t>
              </a:r>
            </a:p>
          </p:txBody>
        </p:sp>
        <p:sp>
          <p:nvSpPr>
            <p:cNvPr id="22" name="矩形 21">
              <a:extLst>
                <a:ext uri="{FF2B5EF4-FFF2-40B4-BE49-F238E27FC236}">
                  <a16:creationId xmlns:a16="http://schemas.microsoft.com/office/drawing/2014/main" id="{EA631880-2519-43FA-B228-78C6BB910966}"/>
                </a:ext>
              </a:extLst>
            </p:cNvPr>
            <p:cNvSpPr/>
            <p:nvPr/>
          </p:nvSpPr>
          <p:spPr>
            <a:xfrm>
              <a:off x="1796282" y="2638450"/>
              <a:ext cx="767424" cy="225425"/>
            </a:xfrm>
            <a:prstGeom prst="rect">
              <a:avLst/>
            </a:prstGeom>
          </p:spPr>
          <p:style>
            <a:lnRef idx="1">
              <a:schemeClr val="accent4"/>
            </a:lnRef>
            <a:fillRef idx="2">
              <a:schemeClr val="accent4"/>
            </a:fillRef>
            <a:effectRef idx="1">
              <a:schemeClr val="accent4"/>
            </a:effectRef>
            <a:fontRef idx="minor">
              <a:schemeClr val="dk1"/>
            </a:fontRef>
          </p:style>
          <p:txBody>
            <a:bodyPr anchor="t" anchorCtr="0"/>
            <a:lstStyle/>
            <a:p>
              <a:pPr algn="ctr" eaLnBrk="0" hangingPunct="0"/>
              <a:r>
                <a:rPr lang="zh-CN" altLang="en-US" sz="820" dirty="0">
                  <a:solidFill>
                    <a:schemeClr val="tx1"/>
                  </a:solidFill>
                  <a:latin typeface="微软雅黑" panose="020B0503020204020204" pitchFamily="34" charset="-122"/>
                  <a:ea typeface="微软雅黑" panose="020B0503020204020204" pitchFamily="34" charset="-122"/>
                  <a:sym typeface="+mn-ea"/>
                </a:rPr>
                <a:t>预警管理</a:t>
              </a:r>
            </a:p>
          </p:txBody>
        </p:sp>
        <p:sp>
          <p:nvSpPr>
            <p:cNvPr id="23" name="矩形 22">
              <a:extLst>
                <a:ext uri="{FF2B5EF4-FFF2-40B4-BE49-F238E27FC236}">
                  <a16:creationId xmlns:a16="http://schemas.microsoft.com/office/drawing/2014/main" id="{D96A3B88-A804-4BE8-B969-BEE2F651196F}"/>
                </a:ext>
              </a:extLst>
            </p:cNvPr>
            <p:cNvSpPr/>
            <p:nvPr/>
          </p:nvSpPr>
          <p:spPr>
            <a:xfrm>
              <a:off x="922094" y="2640399"/>
              <a:ext cx="742171" cy="223476"/>
            </a:xfrm>
            <a:prstGeom prst="rect">
              <a:avLst/>
            </a:prstGeom>
          </p:spPr>
          <p:style>
            <a:lnRef idx="1">
              <a:schemeClr val="accent4"/>
            </a:lnRef>
            <a:fillRef idx="2">
              <a:schemeClr val="accent4"/>
            </a:fillRef>
            <a:effectRef idx="1">
              <a:schemeClr val="accent4"/>
            </a:effectRef>
            <a:fontRef idx="minor">
              <a:schemeClr val="dk1"/>
            </a:fontRef>
          </p:style>
          <p:txBody>
            <a:bodyPr anchor="t" anchorCtr="0"/>
            <a:lstStyle/>
            <a:p>
              <a:pPr algn="ctr" defTabSz="914400" eaLnBrk="0" hangingPunct="0">
                <a:defRPr/>
              </a:pPr>
              <a:r>
                <a:rPr lang="zh-CN" altLang="en-US" sz="820" dirty="0">
                  <a:solidFill>
                    <a:schemeClr val="tx1"/>
                  </a:solidFill>
                  <a:latin typeface="微软雅黑" panose="020B0503020204020204" pitchFamily="34" charset="-122"/>
                  <a:ea typeface="微软雅黑" panose="020B0503020204020204" pitchFamily="34" charset="-122"/>
                </a:rPr>
                <a:t>预警展示</a:t>
              </a:r>
            </a:p>
          </p:txBody>
        </p:sp>
        <p:sp>
          <p:nvSpPr>
            <p:cNvPr id="24" name="矩形 23">
              <a:extLst>
                <a:ext uri="{FF2B5EF4-FFF2-40B4-BE49-F238E27FC236}">
                  <a16:creationId xmlns:a16="http://schemas.microsoft.com/office/drawing/2014/main" id="{EAFE50C7-8517-464A-AF73-F567780F9B7C}"/>
                </a:ext>
              </a:extLst>
            </p:cNvPr>
            <p:cNvSpPr/>
            <p:nvPr/>
          </p:nvSpPr>
          <p:spPr>
            <a:xfrm>
              <a:off x="4675497" y="2638450"/>
              <a:ext cx="671756" cy="218934"/>
            </a:xfrm>
            <a:prstGeom prst="rect">
              <a:avLst/>
            </a:prstGeom>
          </p:spPr>
          <p:style>
            <a:lnRef idx="1">
              <a:schemeClr val="accent4"/>
            </a:lnRef>
            <a:fillRef idx="2">
              <a:schemeClr val="accent4"/>
            </a:fillRef>
            <a:effectRef idx="1">
              <a:schemeClr val="accent4"/>
            </a:effectRef>
            <a:fontRef idx="minor">
              <a:schemeClr val="dk1"/>
            </a:fontRef>
          </p:style>
          <p:txBody>
            <a:bodyPr anchor="t" anchorCtr="0"/>
            <a:lstStyle/>
            <a:p>
              <a:pPr algn="ctr" eaLnBrk="0" hangingPunct="0"/>
              <a:r>
                <a:rPr lang="zh-CN" altLang="en-US" sz="820" dirty="0">
                  <a:solidFill>
                    <a:schemeClr val="tx1"/>
                  </a:solidFill>
                  <a:latin typeface="微软雅黑" panose="020B0503020204020204" pitchFamily="34" charset="-122"/>
                  <a:ea typeface="微软雅黑" panose="020B0503020204020204" pitchFamily="34" charset="-122"/>
                </a:rPr>
                <a:t>停电校验</a:t>
              </a:r>
            </a:p>
          </p:txBody>
        </p:sp>
        <p:sp>
          <p:nvSpPr>
            <p:cNvPr id="25" name="矩形 24">
              <a:extLst>
                <a:ext uri="{FF2B5EF4-FFF2-40B4-BE49-F238E27FC236}">
                  <a16:creationId xmlns:a16="http://schemas.microsoft.com/office/drawing/2014/main" id="{00F10FDD-17ED-42CE-9FE6-E8F7047DFC21}"/>
                </a:ext>
              </a:extLst>
            </p:cNvPr>
            <p:cNvSpPr/>
            <p:nvPr/>
          </p:nvSpPr>
          <p:spPr>
            <a:xfrm>
              <a:off x="5489158" y="2638450"/>
              <a:ext cx="659605" cy="221236"/>
            </a:xfrm>
            <a:prstGeom prst="rect">
              <a:avLst/>
            </a:prstGeom>
          </p:spPr>
          <p:style>
            <a:lnRef idx="1">
              <a:schemeClr val="accent4"/>
            </a:lnRef>
            <a:fillRef idx="2">
              <a:schemeClr val="accent4"/>
            </a:fillRef>
            <a:effectRef idx="1">
              <a:schemeClr val="accent4"/>
            </a:effectRef>
            <a:fontRef idx="minor">
              <a:schemeClr val="dk1"/>
            </a:fontRef>
          </p:style>
          <p:txBody>
            <a:bodyPr anchor="t" anchorCtr="0"/>
            <a:lstStyle/>
            <a:p>
              <a:pPr algn="ctr" eaLnBrk="0" hangingPunct="0"/>
              <a:r>
                <a:rPr lang="zh-CN" altLang="en-US" sz="820" dirty="0">
                  <a:solidFill>
                    <a:schemeClr val="tx1"/>
                  </a:solidFill>
                  <a:latin typeface="微软雅黑" panose="020B0503020204020204" pitchFamily="34" charset="-122"/>
                  <a:ea typeface="微软雅黑" panose="020B0503020204020204" pitchFamily="34" charset="-122"/>
                </a:rPr>
                <a:t>验电校验</a:t>
              </a:r>
            </a:p>
          </p:txBody>
        </p:sp>
        <p:sp>
          <p:nvSpPr>
            <p:cNvPr id="26" name="矩形 25">
              <a:extLst>
                <a:ext uri="{FF2B5EF4-FFF2-40B4-BE49-F238E27FC236}">
                  <a16:creationId xmlns:a16="http://schemas.microsoft.com/office/drawing/2014/main" id="{E236F3F3-41F5-40B5-907E-8BD3DCEDD9AD}"/>
                </a:ext>
              </a:extLst>
            </p:cNvPr>
            <p:cNvSpPr/>
            <p:nvPr/>
          </p:nvSpPr>
          <p:spPr>
            <a:xfrm>
              <a:off x="6275397" y="2638450"/>
              <a:ext cx="864096" cy="218934"/>
            </a:xfrm>
            <a:prstGeom prst="rect">
              <a:avLst/>
            </a:prstGeom>
          </p:spPr>
          <p:style>
            <a:lnRef idx="1">
              <a:schemeClr val="accent4"/>
            </a:lnRef>
            <a:fillRef idx="2">
              <a:schemeClr val="accent4"/>
            </a:fillRef>
            <a:effectRef idx="1">
              <a:schemeClr val="accent4"/>
            </a:effectRef>
            <a:fontRef idx="minor">
              <a:schemeClr val="dk1"/>
            </a:fontRef>
          </p:style>
          <p:txBody>
            <a:bodyPr anchor="t" anchorCtr="0"/>
            <a:lstStyle/>
            <a:p>
              <a:pPr algn="ctr" eaLnBrk="0" hangingPunct="0"/>
              <a:r>
                <a:rPr lang="zh-CN" altLang="en-US" sz="820" dirty="0">
                  <a:solidFill>
                    <a:schemeClr val="tx1"/>
                  </a:solidFill>
                  <a:latin typeface="微软雅黑" panose="020B0503020204020204" pitchFamily="34" charset="-122"/>
                  <a:ea typeface="微软雅黑" panose="020B0503020204020204" pitchFamily="34" charset="-122"/>
                </a:rPr>
                <a:t>设备信息查看</a:t>
              </a:r>
            </a:p>
          </p:txBody>
        </p:sp>
        <p:sp>
          <p:nvSpPr>
            <p:cNvPr id="27" name="矩形 26">
              <a:extLst>
                <a:ext uri="{FF2B5EF4-FFF2-40B4-BE49-F238E27FC236}">
                  <a16:creationId xmlns:a16="http://schemas.microsoft.com/office/drawing/2014/main" id="{060B6A8A-906C-402F-98D5-1DE112FEE5BE}"/>
                </a:ext>
              </a:extLst>
            </p:cNvPr>
            <p:cNvSpPr/>
            <p:nvPr/>
          </p:nvSpPr>
          <p:spPr>
            <a:xfrm>
              <a:off x="7271510" y="2638450"/>
              <a:ext cx="918094" cy="218934"/>
            </a:xfrm>
            <a:prstGeom prst="rect">
              <a:avLst/>
            </a:prstGeom>
          </p:spPr>
          <p:style>
            <a:lnRef idx="1">
              <a:schemeClr val="accent4"/>
            </a:lnRef>
            <a:fillRef idx="2">
              <a:schemeClr val="accent4"/>
            </a:fillRef>
            <a:effectRef idx="1">
              <a:schemeClr val="accent4"/>
            </a:effectRef>
            <a:fontRef idx="minor">
              <a:schemeClr val="dk1"/>
            </a:fontRef>
          </p:style>
          <p:txBody>
            <a:bodyPr anchor="t" anchorCtr="0"/>
            <a:lstStyle/>
            <a:p>
              <a:pPr algn="ctr" eaLnBrk="0" hangingPunct="0"/>
              <a:r>
                <a:rPr lang="zh-CN" altLang="en-US" sz="820" dirty="0">
                  <a:solidFill>
                    <a:schemeClr val="tx1"/>
                  </a:solidFill>
                  <a:latin typeface="微软雅黑" panose="020B0503020204020204" pitchFamily="34" charset="-122"/>
                  <a:ea typeface="微软雅黑" panose="020B0503020204020204" pitchFamily="34" charset="-122"/>
                </a:rPr>
                <a:t>缺陷、隐患查看</a:t>
              </a:r>
            </a:p>
          </p:txBody>
        </p:sp>
        <p:sp>
          <p:nvSpPr>
            <p:cNvPr id="28" name="圆角矩形 55">
              <a:extLst>
                <a:ext uri="{FF2B5EF4-FFF2-40B4-BE49-F238E27FC236}">
                  <a16:creationId xmlns:a16="http://schemas.microsoft.com/office/drawing/2014/main" id="{0B6A5DE5-D9D1-44DF-AEEF-F529CDD450BC}"/>
                </a:ext>
              </a:extLst>
            </p:cNvPr>
            <p:cNvSpPr/>
            <p:nvPr/>
          </p:nvSpPr>
          <p:spPr>
            <a:xfrm>
              <a:off x="6236633" y="6001390"/>
              <a:ext cx="921375" cy="18427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buNone/>
              </a:pPr>
              <a:r>
                <a:rPr lang="zh-CN" altLang="en-US" sz="920" dirty="0">
                  <a:solidFill>
                    <a:schemeClr val="tx1"/>
                  </a:solidFill>
                  <a:latin typeface="微软雅黑" panose="020B0503020204020204" pitchFamily="34" charset="-122"/>
                  <a:ea typeface="微软雅黑" panose="020B0503020204020204" pitchFamily="34" charset="-122"/>
                  <a:sym typeface="+mn-ea"/>
                </a:rPr>
                <a:t>定位标签</a:t>
              </a:r>
              <a:endParaRPr lang="en-US" altLang="zh-CN" sz="920" dirty="0">
                <a:solidFill>
                  <a:schemeClr val="tx1"/>
                </a:solidFill>
                <a:latin typeface="微软雅黑" panose="020B0503020204020204" pitchFamily="34" charset="-122"/>
                <a:ea typeface="微软雅黑" panose="020B0503020204020204" pitchFamily="34" charset="-122"/>
                <a:sym typeface="+mn-ea"/>
              </a:endParaRPr>
            </a:p>
          </p:txBody>
        </p:sp>
        <p:sp>
          <p:nvSpPr>
            <p:cNvPr id="29" name="矩形 28">
              <a:extLst>
                <a:ext uri="{FF2B5EF4-FFF2-40B4-BE49-F238E27FC236}">
                  <a16:creationId xmlns:a16="http://schemas.microsoft.com/office/drawing/2014/main" id="{0FC04CCF-5457-4C4D-A7CD-FB89ACB3B68E}"/>
                </a:ext>
              </a:extLst>
            </p:cNvPr>
            <p:cNvSpPr/>
            <p:nvPr/>
          </p:nvSpPr>
          <p:spPr>
            <a:xfrm>
              <a:off x="756044" y="5753709"/>
              <a:ext cx="7592130" cy="511614"/>
            </a:xfrm>
            <a:prstGeom prst="rect">
              <a:avLst/>
            </a:prstGeom>
            <a:no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25" b="1">
                  <a:solidFill>
                    <a:schemeClr val="tx1"/>
                  </a:solidFill>
                  <a:latin typeface="微软雅黑" panose="020B0503020204020204" pitchFamily="34" charset="-122"/>
                  <a:ea typeface="微软雅黑" panose="020B0503020204020204" pitchFamily="34" charset="-122"/>
                </a:rPr>
                <a:t>终端设备</a:t>
              </a:r>
            </a:p>
          </p:txBody>
        </p:sp>
        <p:sp>
          <p:nvSpPr>
            <p:cNvPr id="30" name="圆角矩形 57">
              <a:extLst>
                <a:ext uri="{FF2B5EF4-FFF2-40B4-BE49-F238E27FC236}">
                  <a16:creationId xmlns:a16="http://schemas.microsoft.com/office/drawing/2014/main" id="{042ECD20-A6BB-4846-8296-E362A3B694CF}"/>
                </a:ext>
              </a:extLst>
            </p:cNvPr>
            <p:cNvSpPr/>
            <p:nvPr/>
          </p:nvSpPr>
          <p:spPr>
            <a:xfrm>
              <a:off x="4852908" y="6001390"/>
              <a:ext cx="921165" cy="18427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buNone/>
              </a:pPr>
              <a:r>
                <a:rPr lang="en-US" altLang="zh-CN" sz="920" dirty="0">
                  <a:solidFill>
                    <a:schemeClr val="tx1"/>
                  </a:solidFill>
                  <a:latin typeface="微软雅黑" panose="020B0503020204020204" pitchFamily="34" charset="-122"/>
                  <a:ea typeface="微软雅黑" panose="020B0503020204020204" pitchFamily="34" charset="-122"/>
                  <a:sym typeface="+mn-ea"/>
                </a:rPr>
                <a:t>UWB</a:t>
              </a:r>
              <a:endParaRPr lang="zh-CN" altLang="en-US" sz="920" dirty="0">
                <a:solidFill>
                  <a:schemeClr val="tx1"/>
                </a:solidFill>
                <a:latin typeface="微软雅黑" panose="020B0503020204020204" pitchFamily="34" charset="-122"/>
                <a:ea typeface="微软雅黑" panose="020B0503020204020204" pitchFamily="34" charset="-122"/>
                <a:sym typeface="+mn-ea"/>
              </a:endParaRPr>
            </a:p>
          </p:txBody>
        </p:sp>
        <p:sp>
          <p:nvSpPr>
            <p:cNvPr id="31" name="圆角矩形 58">
              <a:extLst>
                <a:ext uri="{FF2B5EF4-FFF2-40B4-BE49-F238E27FC236}">
                  <a16:creationId xmlns:a16="http://schemas.microsoft.com/office/drawing/2014/main" id="{40D6F709-D762-4033-9308-2859373E937C}"/>
                </a:ext>
              </a:extLst>
            </p:cNvPr>
            <p:cNvSpPr/>
            <p:nvPr/>
          </p:nvSpPr>
          <p:spPr>
            <a:xfrm>
              <a:off x="1547664" y="6001390"/>
              <a:ext cx="1220409" cy="184275"/>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buNone/>
              </a:pPr>
              <a:r>
                <a:rPr lang="zh-CN" altLang="en-US" sz="920" dirty="0">
                  <a:solidFill>
                    <a:schemeClr val="tx1"/>
                  </a:solidFill>
                  <a:latin typeface="微软雅黑" panose="020B0503020204020204" pitchFamily="34" charset="-122"/>
                  <a:ea typeface="微软雅黑" panose="020B0503020204020204" pitchFamily="34" charset="-122"/>
                  <a:sym typeface="+mn-ea"/>
                </a:rPr>
                <a:t>监控主设备摄像头</a:t>
              </a:r>
            </a:p>
          </p:txBody>
        </p:sp>
        <p:sp>
          <p:nvSpPr>
            <p:cNvPr id="32" name="箭头: 上下 223">
              <a:extLst>
                <a:ext uri="{FF2B5EF4-FFF2-40B4-BE49-F238E27FC236}">
                  <a16:creationId xmlns:a16="http://schemas.microsoft.com/office/drawing/2014/main" id="{C271102A-A969-4FCF-B28B-3F5928F02AF9}"/>
                </a:ext>
              </a:extLst>
            </p:cNvPr>
            <p:cNvSpPr/>
            <p:nvPr/>
          </p:nvSpPr>
          <p:spPr>
            <a:xfrm>
              <a:off x="4443331" y="5456859"/>
              <a:ext cx="180073" cy="287336"/>
            </a:xfrm>
            <a:prstGeom prst="upDownArrow">
              <a:avLst/>
            </a:prstGeom>
            <a:ln w="15875">
              <a:prstDash val="sysDot"/>
            </a:ln>
          </p:spPr>
          <p:style>
            <a:lnRef idx="2">
              <a:schemeClr val="accent1"/>
            </a:lnRef>
            <a:fillRef idx="1">
              <a:schemeClr val="lt1"/>
            </a:fillRef>
            <a:effectRef idx="0">
              <a:schemeClr val="accent1"/>
            </a:effectRef>
            <a:fontRef idx="minor">
              <a:schemeClr val="dk1"/>
            </a:fontRef>
          </p:style>
          <p:txBody>
            <a:bodyPr anchor="ctr"/>
            <a:lstStyle/>
            <a:p>
              <a:pPr algn="ctr" defTabSz="914400" eaLnBrk="0" hangingPunct="0">
                <a:defRPr/>
              </a:pPr>
              <a:endParaRPr lang="zh-CN" altLang="en-US" sz="1945" dirty="0">
                <a:solidFill>
                  <a:schemeClr val="lt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44B5EA12-3F2A-4F60-9144-99E4457EA05A}"/>
                </a:ext>
              </a:extLst>
            </p:cNvPr>
            <p:cNvSpPr/>
            <p:nvPr/>
          </p:nvSpPr>
          <p:spPr>
            <a:xfrm>
              <a:off x="833120" y="2330088"/>
              <a:ext cx="3627120" cy="636958"/>
            </a:xfrm>
            <a:prstGeom prst="rect">
              <a:avLst/>
            </a:prstGeom>
            <a:no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25" b="1" dirty="0">
                  <a:solidFill>
                    <a:schemeClr val="tx1"/>
                  </a:solidFill>
                  <a:latin typeface="微软雅黑" panose="020B0503020204020204" pitchFamily="34" charset="-122"/>
                  <a:ea typeface="微软雅黑" panose="020B0503020204020204" pitchFamily="34" charset="-122"/>
                </a:rPr>
                <a:t>智慧安监服务端</a:t>
              </a:r>
            </a:p>
          </p:txBody>
        </p:sp>
        <p:sp>
          <p:nvSpPr>
            <p:cNvPr id="34" name="矩形 33">
              <a:extLst>
                <a:ext uri="{FF2B5EF4-FFF2-40B4-BE49-F238E27FC236}">
                  <a16:creationId xmlns:a16="http://schemas.microsoft.com/office/drawing/2014/main" id="{D8C05FD0-7E45-4B89-949F-5AF199DABB59}"/>
                </a:ext>
              </a:extLst>
            </p:cNvPr>
            <p:cNvSpPr/>
            <p:nvPr/>
          </p:nvSpPr>
          <p:spPr>
            <a:xfrm>
              <a:off x="4589780" y="2328183"/>
              <a:ext cx="3685540" cy="638863"/>
            </a:xfrm>
            <a:prstGeom prst="rect">
              <a:avLst/>
            </a:prstGeom>
            <a:no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25" b="1" dirty="0">
                  <a:solidFill>
                    <a:schemeClr val="tx1"/>
                  </a:solidFill>
                  <a:latin typeface="微软雅黑" panose="020B0503020204020204" pitchFamily="34" charset="-122"/>
                  <a:ea typeface="微软雅黑" panose="020B0503020204020204" pitchFamily="34" charset="-122"/>
                </a:rPr>
                <a:t>智慧安监移动端</a:t>
              </a:r>
            </a:p>
          </p:txBody>
        </p:sp>
        <p:sp>
          <p:nvSpPr>
            <p:cNvPr id="35" name="文本框 34">
              <a:extLst>
                <a:ext uri="{FF2B5EF4-FFF2-40B4-BE49-F238E27FC236}">
                  <a16:creationId xmlns:a16="http://schemas.microsoft.com/office/drawing/2014/main" id="{DEAF60C3-8968-4C5D-B757-373EB3DD4403}"/>
                </a:ext>
              </a:extLst>
            </p:cNvPr>
            <p:cNvSpPr txBox="1"/>
            <p:nvPr/>
          </p:nvSpPr>
          <p:spPr>
            <a:xfrm>
              <a:off x="4619477" y="3116979"/>
              <a:ext cx="588645" cy="249555"/>
            </a:xfrm>
            <a:prstGeom prst="rect">
              <a:avLst/>
            </a:prstGeom>
            <a:noFill/>
          </p:spPr>
          <p:txBody>
            <a:bodyPr wrap="none" rtlCol="0">
              <a:spAutoFit/>
            </a:bodyPr>
            <a:lstStyle/>
            <a:p>
              <a:r>
                <a:rPr lang="en-US" altLang="zh-CN" sz="1025"/>
                <a:t>4G APN</a:t>
              </a:r>
            </a:p>
          </p:txBody>
        </p:sp>
        <p:sp>
          <p:nvSpPr>
            <p:cNvPr id="36" name="文本框 35">
              <a:extLst>
                <a:ext uri="{FF2B5EF4-FFF2-40B4-BE49-F238E27FC236}">
                  <a16:creationId xmlns:a16="http://schemas.microsoft.com/office/drawing/2014/main" id="{29A0C944-AFFD-4E73-BFCA-644CD3660056}"/>
                </a:ext>
              </a:extLst>
            </p:cNvPr>
            <p:cNvSpPr txBox="1"/>
            <p:nvPr/>
          </p:nvSpPr>
          <p:spPr>
            <a:xfrm>
              <a:off x="4660432" y="3987438"/>
              <a:ext cx="588645" cy="249555"/>
            </a:xfrm>
            <a:prstGeom prst="rect">
              <a:avLst/>
            </a:prstGeom>
            <a:noFill/>
          </p:spPr>
          <p:txBody>
            <a:bodyPr wrap="none" rtlCol="0">
              <a:spAutoFit/>
            </a:bodyPr>
            <a:lstStyle/>
            <a:p>
              <a:r>
                <a:rPr lang="en-US" altLang="zh-CN" sz="1025"/>
                <a:t>4G APN</a:t>
              </a:r>
            </a:p>
          </p:txBody>
        </p:sp>
        <p:sp>
          <p:nvSpPr>
            <p:cNvPr id="37" name="圆角矩形 64">
              <a:extLst>
                <a:ext uri="{FF2B5EF4-FFF2-40B4-BE49-F238E27FC236}">
                  <a16:creationId xmlns:a16="http://schemas.microsoft.com/office/drawing/2014/main" id="{994F40D1-E19E-487F-B0B4-F32656E6B908}"/>
                </a:ext>
              </a:extLst>
            </p:cNvPr>
            <p:cNvSpPr/>
            <p:nvPr/>
          </p:nvSpPr>
          <p:spPr>
            <a:xfrm>
              <a:off x="3246120" y="6001658"/>
              <a:ext cx="1035050" cy="18415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buNone/>
              </a:pPr>
              <a:r>
                <a:rPr lang="zh-CN" altLang="en-US" sz="920" dirty="0">
                  <a:solidFill>
                    <a:schemeClr val="tx1"/>
                  </a:solidFill>
                  <a:latin typeface="微软雅黑" panose="020B0503020204020204" pitchFamily="34" charset="-122"/>
                  <a:ea typeface="微软雅黑" panose="020B0503020204020204" pitchFamily="34" charset="-122"/>
                  <a:sym typeface="+mn-ea"/>
                </a:rPr>
                <a:t>第一视角摄像头</a:t>
              </a:r>
            </a:p>
          </p:txBody>
        </p:sp>
        <p:sp>
          <p:nvSpPr>
            <p:cNvPr id="38" name="矩形 37">
              <a:extLst>
                <a:ext uri="{FF2B5EF4-FFF2-40B4-BE49-F238E27FC236}">
                  <a16:creationId xmlns:a16="http://schemas.microsoft.com/office/drawing/2014/main" id="{75F4CBA9-4F03-4EA1-9C8C-0FD973DBDDFF}"/>
                </a:ext>
              </a:extLst>
            </p:cNvPr>
            <p:cNvSpPr/>
            <p:nvPr/>
          </p:nvSpPr>
          <p:spPr>
            <a:xfrm>
              <a:off x="3593512" y="2638450"/>
              <a:ext cx="772900" cy="225425"/>
            </a:xfrm>
            <a:prstGeom prst="rect">
              <a:avLst/>
            </a:prstGeom>
          </p:spPr>
          <p:style>
            <a:lnRef idx="1">
              <a:schemeClr val="accent4"/>
            </a:lnRef>
            <a:fillRef idx="2">
              <a:schemeClr val="accent4"/>
            </a:fillRef>
            <a:effectRef idx="1">
              <a:schemeClr val="accent4"/>
            </a:effectRef>
            <a:fontRef idx="minor">
              <a:schemeClr val="dk1"/>
            </a:fontRef>
          </p:style>
          <p:txBody>
            <a:bodyPr anchor="t" anchorCtr="0"/>
            <a:lstStyle/>
            <a:p>
              <a:pPr algn="ctr" eaLnBrk="0" hangingPunct="0"/>
              <a:r>
                <a:rPr lang="zh-CN" altLang="en-US" sz="820" dirty="0">
                  <a:solidFill>
                    <a:schemeClr val="tx1"/>
                  </a:solidFill>
                  <a:latin typeface="微软雅黑" panose="020B0503020204020204" pitchFamily="34" charset="-122"/>
                  <a:ea typeface="微软雅黑" panose="020B0503020204020204" pitchFamily="34" charset="-122"/>
                  <a:sym typeface="+mn-ea"/>
                </a:rPr>
                <a:t>违章情况</a:t>
              </a:r>
            </a:p>
          </p:txBody>
        </p:sp>
        <p:sp>
          <p:nvSpPr>
            <p:cNvPr id="39" name="矩形 38">
              <a:extLst>
                <a:ext uri="{FF2B5EF4-FFF2-40B4-BE49-F238E27FC236}">
                  <a16:creationId xmlns:a16="http://schemas.microsoft.com/office/drawing/2014/main" id="{F3232161-6AC0-4390-AD4B-278EECE5838B}"/>
                </a:ext>
              </a:extLst>
            </p:cNvPr>
            <p:cNvSpPr/>
            <p:nvPr/>
          </p:nvSpPr>
          <p:spPr>
            <a:xfrm>
              <a:off x="2695722" y="2638450"/>
              <a:ext cx="755886" cy="223476"/>
            </a:xfrm>
            <a:prstGeom prst="rect">
              <a:avLst/>
            </a:prstGeom>
          </p:spPr>
          <p:style>
            <a:lnRef idx="1">
              <a:schemeClr val="accent4"/>
            </a:lnRef>
            <a:fillRef idx="2">
              <a:schemeClr val="accent4"/>
            </a:fillRef>
            <a:effectRef idx="1">
              <a:schemeClr val="accent4"/>
            </a:effectRef>
            <a:fontRef idx="minor">
              <a:schemeClr val="dk1"/>
            </a:fontRef>
          </p:style>
          <p:txBody>
            <a:bodyPr anchor="t" anchorCtr="0"/>
            <a:lstStyle/>
            <a:p>
              <a:pPr algn="ctr" defTabSz="914400" eaLnBrk="0" hangingPunct="0">
                <a:defRPr/>
              </a:pPr>
              <a:r>
                <a:rPr lang="zh-CN" altLang="en-US" sz="820" dirty="0">
                  <a:solidFill>
                    <a:schemeClr val="tx1"/>
                  </a:solidFill>
                  <a:latin typeface="微软雅黑" panose="020B0503020204020204" pitchFamily="34" charset="-122"/>
                  <a:ea typeface="微软雅黑" panose="020B0503020204020204" pitchFamily="34" charset="-122"/>
                </a:rPr>
                <a:t>作业地图</a:t>
              </a:r>
            </a:p>
          </p:txBody>
        </p:sp>
        <p:sp>
          <p:nvSpPr>
            <p:cNvPr id="40" name="圆角矩形 67">
              <a:extLst>
                <a:ext uri="{FF2B5EF4-FFF2-40B4-BE49-F238E27FC236}">
                  <a16:creationId xmlns:a16="http://schemas.microsoft.com/office/drawing/2014/main" id="{BAE4AEB0-5037-47F3-B939-793839CA10F4}"/>
                </a:ext>
              </a:extLst>
            </p:cNvPr>
            <p:cNvSpPr/>
            <p:nvPr/>
          </p:nvSpPr>
          <p:spPr>
            <a:xfrm>
              <a:off x="3090490" y="3647738"/>
              <a:ext cx="666000" cy="237600"/>
            </a:xfrm>
            <a:prstGeom prst="roundRect">
              <a:avLst>
                <a:gd name="adj" fmla="val 7407"/>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tIns="0" bIns="0" numCol="1" spcCol="0" rtlCol="0" fromWordArt="0" anchor="ctr" anchorCtr="0" forceAA="0" compatLnSpc="1">
              <a:noAutofit/>
            </a:bodyPr>
            <a:lstStyle/>
            <a:p>
              <a:pPr lvl="0" algn="ctr">
                <a:buClrTx/>
                <a:buSzTx/>
                <a:buFontTx/>
              </a:pPr>
              <a:r>
                <a:rPr lang="zh-CN" altLang="en-US" sz="900" b="1" dirty="0">
                  <a:latin typeface="微软雅黑" panose="020B0503020204020204" pitchFamily="34" charset="-122"/>
                  <a:ea typeface="微软雅黑" panose="020B0503020204020204" pitchFamily="34" charset="-122"/>
                  <a:sym typeface="+mn-ea"/>
                </a:rPr>
                <a:t>录像管理</a:t>
              </a:r>
            </a:p>
          </p:txBody>
        </p:sp>
        <p:sp>
          <p:nvSpPr>
            <p:cNvPr id="41" name="圆角矩形 68">
              <a:extLst>
                <a:ext uri="{FF2B5EF4-FFF2-40B4-BE49-F238E27FC236}">
                  <a16:creationId xmlns:a16="http://schemas.microsoft.com/office/drawing/2014/main" id="{3789A8F8-6FD9-4C92-A010-7199FD7AE00E}"/>
                </a:ext>
              </a:extLst>
            </p:cNvPr>
            <p:cNvSpPr/>
            <p:nvPr/>
          </p:nvSpPr>
          <p:spPr>
            <a:xfrm>
              <a:off x="4444141" y="3647603"/>
              <a:ext cx="666000" cy="237600"/>
            </a:xfrm>
            <a:prstGeom prst="roundRect">
              <a:avLst>
                <a:gd name="adj" fmla="val 7407"/>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tIns="0" bIns="0" numCol="1" spcCol="0" rtlCol="0" fromWordArt="0" anchor="ctr" anchorCtr="0" forceAA="0" compatLnSpc="1">
              <a:noAutofit/>
            </a:bodyPr>
            <a:lstStyle/>
            <a:p>
              <a:pPr lvl="0" algn="ctr">
                <a:buClrTx/>
                <a:buSzTx/>
                <a:buFontTx/>
              </a:pPr>
              <a:r>
                <a:rPr lang="zh-CN" altLang="en-US" sz="900" b="1" dirty="0">
                  <a:latin typeface="微软雅黑" panose="020B0503020204020204" pitchFamily="34" charset="-122"/>
                  <a:ea typeface="微软雅黑" panose="020B0503020204020204" pitchFamily="34" charset="-122"/>
                  <a:sym typeface="+mn-ea"/>
                </a:rPr>
                <a:t>录像回放</a:t>
              </a:r>
            </a:p>
          </p:txBody>
        </p:sp>
        <p:sp>
          <p:nvSpPr>
            <p:cNvPr id="42" name="圆角矩形 69">
              <a:extLst>
                <a:ext uri="{FF2B5EF4-FFF2-40B4-BE49-F238E27FC236}">
                  <a16:creationId xmlns:a16="http://schemas.microsoft.com/office/drawing/2014/main" id="{F0213E1D-64AE-44EC-BCF7-72D136015D9F}"/>
                </a:ext>
              </a:extLst>
            </p:cNvPr>
            <p:cNvSpPr/>
            <p:nvPr/>
          </p:nvSpPr>
          <p:spPr>
            <a:xfrm>
              <a:off x="5766550" y="3647603"/>
              <a:ext cx="666000" cy="237600"/>
            </a:xfrm>
            <a:prstGeom prst="roundRect">
              <a:avLst>
                <a:gd name="adj" fmla="val 7407"/>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tIns="0" bIns="0" numCol="1" spcCol="0" rtlCol="0" fromWordArt="0" anchor="ctr" anchorCtr="0" forceAA="0" compatLnSpc="1">
              <a:noAutofit/>
            </a:bodyPr>
            <a:lstStyle/>
            <a:p>
              <a:pPr lvl="0" algn="ctr">
                <a:buClrTx/>
                <a:buSzTx/>
                <a:buFontTx/>
              </a:pPr>
              <a:r>
                <a:rPr lang="zh-CN" altLang="en-US" sz="900" b="1" dirty="0">
                  <a:latin typeface="微软雅黑" panose="020B0503020204020204" pitchFamily="34" charset="-122"/>
                  <a:ea typeface="微软雅黑" panose="020B0503020204020204" pitchFamily="34" charset="-122"/>
                  <a:sym typeface="+mn-ea"/>
                </a:rPr>
                <a:t>实时监控</a:t>
              </a:r>
            </a:p>
          </p:txBody>
        </p:sp>
        <p:sp>
          <p:nvSpPr>
            <p:cNvPr id="43" name="圆角矩形 70">
              <a:extLst>
                <a:ext uri="{FF2B5EF4-FFF2-40B4-BE49-F238E27FC236}">
                  <a16:creationId xmlns:a16="http://schemas.microsoft.com/office/drawing/2014/main" id="{136FF473-806C-47A1-9042-BC72EBD7A3F2}"/>
                </a:ext>
              </a:extLst>
            </p:cNvPr>
            <p:cNvSpPr/>
            <p:nvPr/>
          </p:nvSpPr>
          <p:spPr>
            <a:xfrm>
              <a:off x="7064557" y="3647603"/>
              <a:ext cx="666000" cy="237600"/>
            </a:xfrm>
            <a:prstGeom prst="roundRect">
              <a:avLst>
                <a:gd name="adj" fmla="val 7407"/>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tIns="0" bIns="0" numCol="1" spcCol="0" rtlCol="0" fromWordArt="0" anchor="ctr" anchorCtr="0" forceAA="0" compatLnSpc="1">
              <a:noAutofit/>
            </a:bodyPr>
            <a:lstStyle/>
            <a:p>
              <a:pPr lvl="0" algn="ctr">
                <a:buClrTx/>
                <a:buSzTx/>
                <a:buFontTx/>
              </a:pPr>
              <a:r>
                <a:rPr lang="zh-CN" altLang="en-US" sz="900" b="1" dirty="0">
                  <a:latin typeface="微软雅黑" panose="020B0503020204020204" pitchFamily="34" charset="-122"/>
                  <a:ea typeface="微软雅黑" panose="020B0503020204020204" pitchFamily="34" charset="-122"/>
                  <a:sym typeface="+mn-ea"/>
                </a:rPr>
                <a:t>实时告警</a:t>
              </a:r>
            </a:p>
          </p:txBody>
        </p:sp>
        <p:sp>
          <p:nvSpPr>
            <p:cNvPr id="44" name="圆角矩形 71">
              <a:extLst>
                <a:ext uri="{FF2B5EF4-FFF2-40B4-BE49-F238E27FC236}">
                  <a16:creationId xmlns:a16="http://schemas.microsoft.com/office/drawing/2014/main" id="{401CB689-2632-4987-84D5-71127FA7E28E}"/>
                </a:ext>
              </a:extLst>
            </p:cNvPr>
            <p:cNvSpPr/>
            <p:nvPr/>
          </p:nvSpPr>
          <p:spPr>
            <a:xfrm>
              <a:off x="1738630" y="3648348"/>
              <a:ext cx="664210" cy="236855"/>
            </a:xfrm>
            <a:prstGeom prst="roundRect">
              <a:avLst>
                <a:gd name="adj" fmla="val 7407"/>
              </a:avLst>
            </a:prstGeom>
          </p:spPr>
          <p:style>
            <a:lnRef idx="0">
              <a:schemeClr val="accent1"/>
            </a:lnRef>
            <a:fillRef idx="3">
              <a:schemeClr val="accent1"/>
            </a:fillRef>
            <a:effectRef idx="3">
              <a:schemeClr val="accent1"/>
            </a:effectRef>
            <a:fontRef idx="minor">
              <a:schemeClr val="lt1"/>
            </a:fontRef>
          </p:style>
          <p:txBody>
            <a:bodyPr tIns="0" bIns="0" rtlCol="0" anchor="ctr"/>
            <a:lstStyle/>
            <a:p>
              <a:pPr algn="ctr"/>
              <a:r>
                <a:rPr lang="zh-CN" altLang="en-US" sz="900" b="1" dirty="0">
                  <a:latin typeface="微软雅黑" panose="020B0503020204020204" pitchFamily="34" charset="-122"/>
                  <a:ea typeface="微软雅黑" panose="020B0503020204020204" pitchFamily="34" charset="-122"/>
                </a:rPr>
                <a:t>视频接入</a:t>
              </a:r>
            </a:p>
          </p:txBody>
        </p:sp>
      </p:grpSp>
      <p:sp>
        <p:nvSpPr>
          <p:cNvPr id="52" name="文本框 51">
            <a:extLst>
              <a:ext uri="{FF2B5EF4-FFF2-40B4-BE49-F238E27FC236}">
                <a16:creationId xmlns:a16="http://schemas.microsoft.com/office/drawing/2014/main" id="{64C1DEB6-B0DC-4B80-A0C7-734843205737}"/>
              </a:ext>
            </a:extLst>
          </p:cNvPr>
          <p:cNvSpPr txBox="1"/>
          <p:nvPr/>
        </p:nvSpPr>
        <p:spPr>
          <a:xfrm>
            <a:off x="9047709" y="2228804"/>
            <a:ext cx="2265912" cy="3367397"/>
          </a:xfrm>
          <a:prstGeom prst="rect">
            <a:avLst/>
          </a:prstGeom>
          <a:noFill/>
        </p:spPr>
        <p:txBody>
          <a:bodyPr wrap="square">
            <a:spAutoFit/>
          </a:bodyPr>
          <a:lstStyle/>
          <a:p>
            <a:pPr indent="457200">
              <a:lnSpc>
                <a:spcPct val="150000"/>
              </a:lnSpc>
            </a:pPr>
            <a:r>
              <a:rPr lang="zh-CN" altLang="en-US" sz="1800" dirty="0">
                <a:latin typeface="微软雅黑" panose="020B0503020204020204" pitchFamily="34" charset="-122"/>
                <a:ea typeface="微软雅黑" panose="020B0503020204020204" pitchFamily="34" charset="-122"/>
              </a:rPr>
              <a:t>产品基于各类智能终端设备，实时采集现场作业行为相关数据，并通过调用智能边端、流媒体平台提供的服务实现设备终端的智能化业务应用。</a:t>
            </a:r>
          </a:p>
        </p:txBody>
      </p:sp>
    </p:spTree>
    <p:extLst>
      <p:ext uri="{BB962C8B-B14F-4D97-AF65-F5344CB8AC3E}">
        <p14:creationId xmlns:p14="http://schemas.microsoft.com/office/powerpoint/2010/main" val="2177885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bwMode="auto">
          <a:xfrm>
            <a:off x="2142277" y="2959656"/>
            <a:ext cx="2768600" cy="1570037"/>
            <a:chOff x="958486" y="1184346"/>
            <a:chExt cx="2768506" cy="1569660"/>
          </a:xfrm>
        </p:grpSpPr>
        <p:grpSp>
          <p:nvGrpSpPr>
            <p:cNvPr id="79" name="组合 39"/>
            <p:cNvGrpSpPr/>
            <p:nvPr/>
          </p:nvGrpSpPr>
          <p:grpSpPr bwMode="auto">
            <a:xfrm>
              <a:off x="1010221" y="1358009"/>
              <a:ext cx="2716771" cy="1162022"/>
              <a:chOff x="1067371" y="1358009"/>
              <a:chExt cx="2716771" cy="1162022"/>
            </a:xfrm>
          </p:grpSpPr>
          <p:sp>
            <p:nvSpPr>
              <p:cNvPr id="81" name="矩形 80"/>
              <p:cNvSpPr/>
              <p:nvPr/>
            </p:nvSpPr>
            <p:spPr>
              <a:xfrm>
                <a:off x="1068022" y="1493517"/>
                <a:ext cx="1022315" cy="923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矩形 81"/>
              <p:cNvSpPr/>
              <p:nvPr/>
            </p:nvSpPr>
            <p:spPr>
              <a:xfrm>
                <a:off x="2003027" y="1358612"/>
                <a:ext cx="1781115" cy="830064"/>
              </a:xfrm>
              <a:prstGeom prst="rect">
                <a:avLst/>
              </a:prstGeom>
            </p:spPr>
            <p:txBody>
              <a:bodyPr wrap="none">
                <a:spAutoFit/>
              </a:bodyPr>
              <a:lstStyle/>
              <a:p>
                <a:pPr fontAlgn="auto">
                  <a:spcBef>
                    <a:spcPts val="0"/>
                  </a:spcBef>
                  <a:spcAft>
                    <a:spcPts val="0"/>
                  </a:spcAft>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目  录</a:t>
                </a:r>
              </a:p>
            </p:txBody>
          </p:sp>
          <p:sp>
            <p:nvSpPr>
              <p:cNvPr id="83" name="TextBox 5"/>
              <p:cNvSpPr txBox="1">
                <a:spLocks noChangeArrowheads="1"/>
              </p:cNvSpPr>
              <p:nvPr/>
            </p:nvSpPr>
            <p:spPr bwMode="auto">
              <a:xfrm>
                <a:off x="2005563" y="2027588"/>
                <a:ext cx="177805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500" b="1" dirty="0">
                    <a:solidFill>
                      <a:schemeClr val="accent1"/>
                    </a:solidFill>
                    <a:latin typeface="Arial" panose="020B0604020202020204" pitchFamily="34" charset="0"/>
                    <a:cs typeface="Arial" panose="020B0604020202020204" pitchFamily="34" charset="0"/>
                  </a:rPr>
                  <a:t>ONTENTS</a:t>
                </a:r>
              </a:p>
            </p:txBody>
          </p:sp>
        </p:grpSp>
        <p:sp>
          <p:nvSpPr>
            <p:cNvPr id="80" name="矩形 79"/>
            <p:cNvSpPr/>
            <p:nvPr/>
          </p:nvSpPr>
          <p:spPr>
            <a:xfrm>
              <a:off x="958486" y="1184346"/>
              <a:ext cx="1074333" cy="1569660"/>
            </a:xfrm>
            <a:prstGeom prst="rect">
              <a:avLst/>
            </a:prstGeom>
          </p:spPr>
          <p:txBody>
            <a:bodyPr wrap="none">
              <a:spAutoFit/>
            </a:bodyPr>
            <a:lstStyle/>
            <a:p>
              <a:pPr fontAlgn="auto">
                <a:spcBef>
                  <a:spcPts val="0"/>
                </a:spcBef>
                <a:spcAft>
                  <a:spcPts val="0"/>
                </a:spcAft>
                <a:defRPr/>
              </a:pPr>
              <a:r>
                <a:rPr lang="en-US" altLang="zh-CN" sz="9600" dirty="0">
                  <a:solidFill>
                    <a:schemeClr val="bg1"/>
                  </a:solidFill>
                  <a:effectLst>
                    <a:innerShdw blurRad="63500" dist="50800" dir="10800000">
                      <a:prstClr val="black">
                        <a:alpha val="50000"/>
                      </a:prstClr>
                    </a:innerShdw>
                  </a:effectLst>
                  <a:latin typeface="Arial" panose="020B0604020202020204" pitchFamily="34" charset="0"/>
                  <a:ea typeface="+mn-ea"/>
                  <a:cs typeface="Arial" panose="020B0604020202020204" pitchFamily="34" charset="0"/>
                </a:rPr>
                <a:t>C</a:t>
              </a:r>
              <a:endParaRPr lang="zh-CN" altLang="en-US" sz="9600" dirty="0">
                <a:solidFill>
                  <a:schemeClr val="bg1"/>
                </a:solidFill>
                <a:effectLst>
                  <a:innerShdw blurRad="63500" dist="50800" dir="10800000">
                    <a:prstClr val="black">
                      <a:alpha val="50000"/>
                    </a:prstClr>
                  </a:innerShdw>
                </a:effectLst>
                <a:latin typeface="Arial" panose="020B0604020202020204" pitchFamily="34" charset="0"/>
                <a:ea typeface="+mn-ea"/>
                <a:cs typeface="Arial" panose="020B0604020202020204" pitchFamily="34" charset="0"/>
              </a:endParaRPr>
            </a:p>
          </p:txBody>
        </p:sp>
      </p:grpSp>
      <p:grpSp>
        <p:nvGrpSpPr>
          <p:cNvPr id="52" name="组合 23"/>
          <p:cNvGrpSpPr/>
          <p:nvPr/>
        </p:nvGrpSpPr>
        <p:grpSpPr bwMode="auto">
          <a:xfrm>
            <a:off x="5538470" y="1550353"/>
            <a:ext cx="73025" cy="4700587"/>
            <a:chOff x="7011509" y="1570075"/>
            <a:chExt cx="18161" cy="2209064"/>
          </a:xfrm>
        </p:grpSpPr>
        <p:cxnSp>
          <p:nvCxnSpPr>
            <p:cNvPr id="53" name="直接连接符 52"/>
            <p:cNvCxnSpPr/>
            <p:nvPr/>
          </p:nvCxnSpPr>
          <p:spPr bwMode="auto">
            <a:xfrm>
              <a:off x="7011509" y="1575297"/>
              <a:ext cx="0" cy="2203842"/>
            </a:xfrm>
            <a:prstGeom prst="line">
              <a:avLst/>
            </a:prstGeom>
            <a:noFill/>
            <a:ln w="38100" cap="flat" cmpd="sng" algn="ctr">
              <a:solidFill>
                <a:schemeClr val="tx1">
                  <a:lumMod val="75000"/>
                  <a:lumOff val="25000"/>
                </a:schemeClr>
              </a:solidFill>
              <a:prstDash val="solid"/>
              <a:round/>
              <a:headEnd type="none" w="med" len="med"/>
              <a:tailEnd type="none" w="med" len="med"/>
            </a:ln>
            <a:effectLst/>
          </p:spPr>
        </p:cxnSp>
        <p:cxnSp>
          <p:nvCxnSpPr>
            <p:cNvPr id="54" name="直接连接符 53"/>
            <p:cNvCxnSpPr/>
            <p:nvPr/>
          </p:nvCxnSpPr>
          <p:spPr bwMode="auto">
            <a:xfrm>
              <a:off x="7029670" y="1570075"/>
              <a:ext cx="0" cy="2196381"/>
            </a:xfrm>
            <a:prstGeom prst="line">
              <a:avLst/>
            </a:prstGeom>
            <a:noFill/>
            <a:ln w="3175" cap="flat" cmpd="sng" algn="ctr">
              <a:solidFill>
                <a:schemeClr val="tx1">
                  <a:lumMod val="85000"/>
                  <a:lumOff val="15000"/>
                </a:schemeClr>
              </a:solidFill>
              <a:prstDash val="solid"/>
              <a:round/>
              <a:headEnd type="none" w="med" len="med"/>
              <a:tailEnd type="none" w="med" len="med"/>
            </a:ln>
            <a:effectLst/>
          </p:spPr>
        </p:cxnSp>
      </p:grpSp>
      <p:grpSp>
        <p:nvGrpSpPr>
          <p:cNvPr id="12" name="组合 11"/>
          <p:cNvGrpSpPr/>
          <p:nvPr/>
        </p:nvGrpSpPr>
        <p:grpSpPr>
          <a:xfrm>
            <a:off x="5989955" y="2001520"/>
            <a:ext cx="4074160" cy="3771265"/>
            <a:chOff x="9471" y="3464"/>
            <a:chExt cx="6416" cy="5939"/>
          </a:xfrm>
        </p:grpSpPr>
        <p:grpSp>
          <p:nvGrpSpPr>
            <p:cNvPr id="4" name="组合 3"/>
            <p:cNvGrpSpPr/>
            <p:nvPr/>
          </p:nvGrpSpPr>
          <p:grpSpPr>
            <a:xfrm>
              <a:off x="9471" y="3464"/>
              <a:ext cx="6416" cy="4866"/>
              <a:chOff x="9375" y="2083"/>
              <a:chExt cx="6416" cy="4866"/>
            </a:xfrm>
          </p:grpSpPr>
          <p:grpSp>
            <p:nvGrpSpPr>
              <p:cNvPr id="2" name="组合 1"/>
              <p:cNvGrpSpPr/>
              <p:nvPr/>
            </p:nvGrpSpPr>
            <p:grpSpPr>
              <a:xfrm>
                <a:off x="9375" y="2083"/>
                <a:ext cx="6416" cy="2852"/>
                <a:chOff x="9375" y="2083"/>
                <a:chExt cx="6416" cy="2852"/>
              </a:xfrm>
            </p:grpSpPr>
            <p:grpSp>
              <p:nvGrpSpPr>
                <p:cNvPr id="8" name="组合 8"/>
                <p:cNvGrpSpPr/>
                <p:nvPr/>
              </p:nvGrpSpPr>
              <p:grpSpPr bwMode="auto">
                <a:xfrm>
                  <a:off x="9375" y="2083"/>
                  <a:ext cx="6415" cy="710"/>
                  <a:chOff x="4181039" y="1522775"/>
                  <a:chExt cx="4074655" cy="450454"/>
                </a:xfrm>
              </p:grpSpPr>
              <p:sp>
                <p:nvSpPr>
                  <p:cNvPr id="10" name="矩形 9"/>
                  <p:cNvSpPr/>
                  <p:nvPr/>
                </p:nvSpPr>
                <p:spPr bwMode="auto">
                  <a:xfrm>
                    <a:off x="4181203" y="1522775"/>
                    <a:ext cx="4074491" cy="450454"/>
                  </a:xfrm>
                  <a:prstGeom prst="rect">
                    <a:avLst/>
                  </a:prstGeom>
                  <a:solidFill>
                    <a:schemeClr val="accent1"/>
                  </a:solidFill>
                  <a:ln w="6350" algn="ctr">
                    <a:noFill/>
                    <a:miter lim="800000"/>
                  </a:ln>
                  <a:effectLst>
                    <a:outerShdw blurRad="50800" dist="38100" dir="2700000" algn="tl" rotWithShape="0">
                      <a:prstClr val="black">
                        <a:alpha val="40000"/>
                      </a:prstClr>
                    </a:outerShdw>
                  </a:effectLst>
                </p:spPr>
                <p:txBody>
                  <a:bodyPr lIns="0" tIns="0" rIns="0" bIns="0" anchor="ctr">
                    <a:noAutofit/>
                  </a:bodyPr>
                  <a:lstStyle/>
                  <a:p>
                    <a:pPr lvl="0" algn="l">
                      <a:spcBef>
                        <a:spcPts val="0"/>
                      </a:spcBef>
                      <a:spcAft>
                        <a:spcPts val="0"/>
                      </a:spcAft>
                      <a:buClrTx/>
                      <a:buSzTx/>
                      <a:buFontTx/>
                      <a:defRPr/>
                    </a:pPr>
                    <a:endParaRPr lang="zh-CN" altLang="en-US" sz="2400" dirty="0">
                      <a:latin typeface="微软雅黑" panose="020B0503020204020204" pitchFamily="34" charset="-122"/>
                      <a:ea typeface="微软雅黑" panose="020B0503020204020204" pitchFamily="34" charset="-122"/>
                      <a:sym typeface="+mn-ea"/>
                    </a:endParaRPr>
                  </a:p>
                </p:txBody>
              </p:sp>
              <p:sp>
                <p:nvSpPr>
                  <p:cNvPr id="13" name="TextBox 12"/>
                  <p:cNvSpPr/>
                  <p:nvPr/>
                </p:nvSpPr>
                <p:spPr bwMode="auto">
                  <a:xfrm>
                    <a:off x="4181039" y="1559255"/>
                    <a:ext cx="2597131" cy="368611"/>
                  </a:xfrm>
                  <a:prstGeom prst="rect">
                    <a:avLst/>
                  </a:prstGeom>
                  <a:solidFill>
                    <a:schemeClr val="accent1"/>
                  </a:solidFill>
                  <a:ln w="6350" algn="ctr">
                    <a:noFill/>
                    <a:miter lim="800000"/>
                  </a:ln>
                  <a:effectLst/>
                </p:spPr>
                <p:txBody>
                  <a:bodyPr wrap="square" lIns="0" tIns="0" rIns="0" bIns="0" anchor="ctr">
                    <a:noAutofit/>
                  </a:bodyPr>
                  <a:lstStyle/>
                  <a:p>
                    <a:pPr lvl="0" algn="l">
                      <a:spcBef>
                        <a:spcPts val="0"/>
                      </a:spcBef>
                      <a:spcAft>
                        <a:spcPts val="0"/>
                      </a:spcAft>
                      <a:buClrTx/>
                      <a:buSzTx/>
                      <a:buFontTx/>
                      <a:defRPr/>
                    </a:pPr>
                    <a:r>
                      <a:rPr lang="zh-CN" altLang="en-US" sz="2400" dirty="0">
                        <a:solidFill>
                          <a:schemeClr val="bg1"/>
                        </a:solidFill>
                        <a:latin typeface="微软雅黑" panose="020B0503020204020204" pitchFamily="34" charset="-122"/>
                        <a:ea typeface="微软雅黑" panose="020B0503020204020204" pitchFamily="34" charset="-122"/>
                        <a:sym typeface="+mn-ea"/>
                      </a:rPr>
                      <a:t>1、公司基本情况</a:t>
                    </a:r>
                  </a:p>
                </p:txBody>
              </p:sp>
            </p:grpSp>
            <p:grpSp>
              <p:nvGrpSpPr>
                <p:cNvPr id="9" name="组合 13"/>
                <p:cNvGrpSpPr/>
                <p:nvPr/>
              </p:nvGrpSpPr>
              <p:grpSpPr bwMode="auto">
                <a:xfrm>
                  <a:off x="9375" y="3154"/>
                  <a:ext cx="6416" cy="712"/>
                  <a:chOff x="4180884" y="2103212"/>
                  <a:chExt cx="4074810" cy="450610"/>
                </a:xfrm>
              </p:grpSpPr>
              <p:sp>
                <p:nvSpPr>
                  <p:cNvPr id="15" name="矩形 14"/>
                  <p:cNvSpPr/>
                  <p:nvPr/>
                </p:nvSpPr>
                <p:spPr bwMode="auto">
                  <a:xfrm>
                    <a:off x="4181203" y="2103212"/>
                    <a:ext cx="4074491" cy="450610"/>
                  </a:xfrm>
                  <a:prstGeom prst="rect">
                    <a:avLst/>
                  </a:prstGeom>
                  <a:solidFill>
                    <a:schemeClr val="accent1"/>
                  </a:solidFill>
                  <a:ln w="6350" algn="ctr">
                    <a:noFill/>
                    <a:miter lim="800000"/>
                  </a:ln>
                  <a:effectLst>
                    <a:outerShdw blurRad="50800" dist="38100" dir="2700000" algn="tl" rotWithShape="0">
                      <a:prstClr val="black">
                        <a:alpha val="40000"/>
                      </a:prstClr>
                    </a:outerShdw>
                  </a:effectLst>
                </p:spPr>
                <p:txBody>
                  <a:bodyPr lIns="0" tIns="0" rIns="0" bIns="0" anchor="ctr">
                    <a:noAutofit/>
                  </a:bodyPr>
                  <a:lstStyle/>
                  <a:p>
                    <a:pPr lvl="0" algn="l">
                      <a:spcBef>
                        <a:spcPts val="0"/>
                      </a:spcBef>
                      <a:spcAft>
                        <a:spcPts val="0"/>
                      </a:spcAft>
                      <a:buClrTx/>
                      <a:buSzTx/>
                      <a:buFontTx/>
                      <a:defRPr/>
                    </a:pPr>
                    <a:endParaRPr lang="zh-CN" altLang="en-US" sz="2400" dirty="0">
                      <a:latin typeface="微软雅黑" panose="020B0503020204020204" pitchFamily="34" charset="-122"/>
                      <a:ea typeface="微软雅黑" panose="020B0503020204020204" pitchFamily="34" charset="-122"/>
                      <a:sym typeface="+mn-ea"/>
                    </a:endParaRPr>
                  </a:p>
                </p:txBody>
              </p:sp>
              <p:sp>
                <p:nvSpPr>
                  <p:cNvPr id="3" name="TextBox 17"/>
                  <p:cNvSpPr/>
                  <p:nvPr/>
                </p:nvSpPr>
                <p:spPr bwMode="auto">
                  <a:xfrm>
                    <a:off x="4180884" y="2140841"/>
                    <a:ext cx="2597131" cy="367445"/>
                  </a:xfrm>
                  <a:prstGeom prst="rect">
                    <a:avLst/>
                  </a:prstGeom>
                  <a:solidFill>
                    <a:schemeClr val="accent1"/>
                  </a:solidFill>
                  <a:ln w="6350" algn="ctr">
                    <a:noFill/>
                    <a:miter lim="800000"/>
                  </a:ln>
                  <a:effectLst/>
                </p:spPr>
                <p:txBody>
                  <a:bodyPr wrap="square" lIns="0" tIns="0" rIns="0" bIns="0" anchor="ctr">
                    <a:noAutofit/>
                  </a:bodyPr>
                  <a:lstStyle/>
                  <a:p>
                    <a:pPr lvl="0" algn="l">
                      <a:spcBef>
                        <a:spcPts val="0"/>
                      </a:spcBef>
                      <a:spcAft>
                        <a:spcPts val="0"/>
                      </a:spcAft>
                      <a:buClrTx/>
                      <a:buSzTx/>
                      <a:buFontTx/>
                      <a:defRPr/>
                    </a:pPr>
                    <a:r>
                      <a:rPr lang="zh-CN" altLang="en-US" sz="2400" dirty="0">
                        <a:solidFill>
                          <a:schemeClr val="bg1"/>
                        </a:solidFill>
                        <a:latin typeface="微软雅黑" panose="020B0503020204020204" pitchFamily="34" charset="-122"/>
                        <a:ea typeface="微软雅黑" panose="020B0503020204020204" pitchFamily="34" charset="-122"/>
                        <a:sym typeface="+mn-ea"/>
                      </a:rPr>
                      <a:t>2、公司经营情况</a:t>
                    </a:r>
                  </a:p>
                </p:txBody>
              </p:sp>
            </p:grpSp>
            <p:grpSp>
              <p:nvGrpSpPr>
                <p:cNvPr id="14" name="组合 18"/>
                <p:cNvGrpSpPr/>
                <p:nvPr/>
              </p:nvGrpSpPr>
              <p:grpSpPr bwMode="auto">
                <a:xfrm>
                  <a:off x="9375" y="4227"/>
                  <a:ext cx="6416" cy="708"/>
                  <a:chOff x="4180885" y="2669540"/>
                  <a:chExt cx="4074809" cy="450299"/>
                </a:xfrm>
              </p:grpSpPr>
              <p:sp>
                <p:nvSpPr>
                  <p:cNvPr id="20" name="矩形 19"/>
                  <p:cNvSpPr/>
                  <p:nvPr/>
                </p:nvSpPr>
                <p:spPr bwMode="auto">
                  <a:xfrm>
                    <a:off x="4181203" y="2669540"/>
                    <a:ext cx="4074491" cy="450299"/>
                  </a:xfrm>
                  <a:prstGeom prst="rect">
                    <a:avLst/>
                  </a:prstGeom>
                  <a:solidFill>
                    <a:schemeClr val="accent1"/>
                  </a:solidFill>
                  <a:ln w="6350" algn="ctr">
                    <a:noFill/>
                    <a:miter lim="800000"/>
                  </a:ln>
                  <a:effectLst>
                    <a:outerShdw blurRad="50800" dist="38100" dir="2700000" algn="tl" rotWithShape="0">
                      <a:prstClr val="black">
                        <a:alpha val="40000"/>
                      </a:prstClr>
                    </a:outerShdw>
                  </a:effectLst>
                </p:spPr>
                <p:txBody>
                  <a:bodyPr lIns="0" tIns="0" rIns="0" bIns="0" anchor="ctr">
                    <a:noAutofit/>
                  </a:bodyPr>
                  <a:lstStyle/>
                  <a:p>
                    <a:pPr lvl="0" algn="l">
                      <a:spcBef>
                        <a:spcPts val="0"/>
                      </a:spcBef>
                      <a:spcAft>
                        <a:spcPts val="0"/>
                      </a:spcAft>
                      <a:buClrTx/>
                      <a:buSzTx/>
                      <a:buFontTx/>
                      <a:defRPr/>
                    </a:pPr>
                    <a:endParaRPr lang="zh-CN" altLang="en-US" sz="2400" dirty="0">
                      <a:latin typeface="微软雅黑" panose="020B0503020204020204" pitchFamily="34" charset="-122"/>
                      <a:ea typeface="微软雅黑" panose="020B0503020204020204" pitchFamily="34" charset="-122"/>
                      <a:sym typeface="+mn-ea"/>
                    </a:endParaRPr>
                  </a:p>
                </p:txBody>
              </p:sp>
              <p:sp>
                <p:nvSpPr>
                  <p:cNvPr id="5" name="TextBox 22"/>
                  <p:cNvSpPr/>
                  <p:nvPr/>
                </p:nvSpPr>
                <p:spPr bwMode="auto">
                  <a:xfrm>
                    <a:off x="4180885" y="2704227"/>
                    <a:ext cx="3232281" cy="369785"/>
                  </a:xfrm>
                  <a:prstGeom prst="rect">
                    <a:avLst/>
                  </a:prstGeom>
                  <a:solidFill>
                    <a:schemeClr val="accent1"/>
                  </a:solidFill>
                  <a:ln w="6350" algn="ctr">
                    <a:noFill/>
                    <a:miter lim="800000"/>
                  </a:ln>
                  <a:effectLst/>
                </p:spPr>
                <p:txBody>
                  <a:bodyPr wrap="square" lIns="0" tIns="0" rIns="0" bIns="0" anchor="ctr">
                    <a:noAutofit/>
                  </a:bodyPr>
                  <a:lstStyle/>
                  <a:p>
                    <a:pPr lvl="0" algn="l">
                      <a:spcBef>
                        <a:spcPts val="0"/>
                      </a:spcBef>
                      <a:spcAft>
                        <a:spcPts val="0"/>
                      </a:spcAft>
                      <a:buClrTx/>
                      <a:buSzTx/>
                      <a:buFontTx/>
                      <a:defRPr/>
                    </a:pPr>
                    <a:r>
                      <a:rPr lang="zh-CN" altLang="en-US" sz="2400" dirty="0">
                        <a:solidFill>
                          <a:schemeClr val="bg1"/>
                        </a:solidFill>
                        <a:latin typeface="微软雅黑" panose="020B0503020204020204" pitchFamily="34" charset="-122"/>
                        <a:ea typeface="微软雅黑" panose="020B0503020204020204" pitchFamily="34" charset="-122"/>
                        <a:sym typeface="+mn-ea"/>
                      </a:rPr>
                      <a:t>3、行业分析</a:t>
                    </a:r>
                  </a:p>
                </p:txBody>
              </p:sp>
            </p:grpSp>
          </p:grpSp>
          <p:grpSp>
            <p:nvGrpSpPr>
              <p:cNvPr id="6" name="组合 30"/>
              <p:cNvGrpSpPr/>
              <p:nvPr/>
            </p:nvGrpSpPr>
            <p:grpSpPr bwMode="auto">
              <a:xfrm>
                <a:off x="9375" y="5236"/>
                <a:ext cx="6415" cy="707"/>
                <a:chOff x="4180886" y="2669538"/>
                <a:chExt cx="4074808" cy="450265"/>
              </a:xfrm>
            </p:grpSpPr>
            <p:sp>
              <p:nvSpPr>
                <p:cNvPr id="7" name="矩形 6"/>
                <p:cNvSpPr/>
                <p:nvPr/>
              </p:nvSpPr>
              <p:spPr bwMode="auto">
                <a:xfrm>
                  <a:off x="4181203" y="2669538"/>
                  <a:ext cx="4074491" cy="450265"/>
                </a:xfrm>
                <a:prstGeom prst="rect">
                  <a:avLst/>
                </a:prstGeom>
                <a:solidFill>
                  <a:schemeClr val="accent1"/>
                </a:solidFill>
                <a:ln w="6350" algn="ctr">
                  <a:noFill/>
                  <a:miter lim="800000"/>
                </a:ln>
                <a:effectLst>
                  <a:outerShdw blurRad="50800" dist="38100" dir="2700000" algn="tl" rotWithShape="0">
                    <a:prstClr val="black">
                      <a:alpha val="40000"/>
                    </a:prstClr>
                  </a:outerShdw>
                </a:effectLst>
              </p:spPr>
              <p:txBody>
                <a:bodyPr lIns="0" tIns="0" rIns="0" bIns="0" anchor="ctr">
                  <a:noAutofit/>
                </a:bodyPr>
                <a:lstStyle/>
                <a:p>
                  <a:pPr lvl="0" algn="l">
                    <a:spcBef>
                      <a:spcPts val="0"/>
                    </a:spcBef>
                    <a:spcAft>
                      <a:spcPts val="0"/>
                    </a:spcAft>
                    <a:buClrTx/>
                    <a:buSzTx/>
                    <a:buFontTx/>
                    <a:defRPr/>
                  </a:pPr>
                  <a:endParaRPr lang="zh-CN" altLang="en-US" sz="2400" dirty="0">
                    <a:latin typeface="微软雅黑" panose="020B0503020204020204" pitchFamily="34" charset="-122"/>
                    <a:ea typeface="微软雅黑" panose="020B0503020204020204" pitchFamily="34" charset="-122"/>
                    <a:sym typeface="+mn-ea"/>
                  </a:endParaRPr>
                </a:p>
              </p:txBody>
            </p:sp>
            <p:sp>
              <p:nvSpPr>
                <p:cNvPr id="19" name="TextBox 34"/>
                <p:cNvSpPr/>
                <p:nvPr/>
              </p:nvSpPr>
              <p:spPr bwMode="auto">
                <a:xfrm>
                  <a:off x="4180886" y="2704221"/>
                  <a:ext cx="3232281" cy="369759"/>
                </a:xfrm>
                <a:prstGeom prst="rect">
                  <a:avLst/>
                </a:prstGeom>
                <a:solidFill>
                  <a:schemeClr val="accent1"/>
                </a:solidFill>
                <a:ln w="6350" algn="ctr">
                  <a:noFill/>
                  <a:miter lim="800000"/>
                </a:ln>
                <a:effectLst/>
              </p:spPr>
              <p:txBody>
                <a:bodyPr wrap="square" lIns="0" tIns="0" rIns="0" bIns="0" anchor="ctr">
                  <a:noAutofit/>
                </a:bodyPr>
                <a:lstStyle/>
                <a:p>
                  <a:pPr lvl="0" algn="l">
                    <a:spcBef>
                      <a:spcPts val="0"/>
                    </a:spcBef>
                    <a:spcAft>
                      <a:spcPts val="0"/>
                    </a:spcAft>
                    <a:buClrTx/>
                    <a:buSzTx/>
                    <a:buFontTx/>
                    <a:defRPr/>
                  </a:pPr>
                  <a:r>
                    <a:rPr lang="zh-CN" altLang="en-US" sz="2400" dirty="0">
                      <a:solidFill>
                        <a:schemeClr val="bg1"/>
                      </a:solidFill>
                      <a:latin typeface="微软雅黑" panose="020B0503020204020204" pitchFamily="34" charset="-122"/>
                      <a:ea typeface="微软雅黑" panose="020B0503020204020204" pitchFamily="34" charset="-122"/>
                      <a:sym typeface="+mn-ea"/>
                    </a:rPr>
                    <a:t>4、财务状况分析</a:t>
                  </a:r>
                </a:p>
              </p:txBody>
            </p:sp>
          </p:grpSp>
          <p:grpSp>
            <p:nvGrpSpPr>
              <p:cNvPr id="36" name="组合 35"/>
              <p:cNvGrpSpPr/>
              <p:nvPr/>
            </p:nvGrpSpPr>
            <p:grpSpPr bwMode="auto">
              <a:xfrm>
                <a:off x="9375" y="6243"/>
                <a:ext cx="6415" cy="707"/>
                <a:chOff x="4180886" y="2669538"/>
                <a:chExt cx="4074808" cy="450265"/>
              </a:xfrm>
            </p:grpSpPr>
            <p:sp>
              <p:nvSpPr>
                <p:cNvPr id="37" name="矩形 36"/>
                <p:cNvSpPr/>
                <p:nvPr/>
              </p:nvSpPr>
              <p:spPr bwMode="auto">
                <a:xfrm>
                  <a:off x="4181203" y="2669538"/>
                  <a:ext cx="4074491" cy="450265"/>
                </a:xfrm>
                <a:prstGeom prst="rect">
                  <a:avLst/>
                </a:prstGeom>
                <a:solidFill>
                  <a:schemeClr val="accent1"/>
                </a:solidFill>
                <a:ln w="6350" algn="ctr">
                  <a:noFill/>
                  <a:miter lim="800000"/>
                </a:ln>
                <a:effectLst>
                  <a:outerShdw blurRad="50800" dist="38100" dir="2700000" algn="tl" rotWithShape="0">
                    <a:prstClr val="black">
                      <a:alpha val="40000"/>
                    </a:prstClr>
                  </a:outerShdw>
                </a:effectLst>
              </p:spPr>
              <p:txBody>
                <a:bodyPr lIns="0" tIns="0" rIns="0" bIns="0" anchor="ctr">
                  <a:noAutofit/>
                </a:bodyPr>
                <a:lstStyle/>
                <a:p>
                  <a:pPr lvl="0" algn="l">
                    <a:spcBef>
                      <a:spcPts val="0"/>
                    </a:spcBef>
                    <a:spcAft>
                      <a:spcPts val="0"/>
                    </a:spcAft>
                    <a:buClrTx/>
                    <a:buSzTx/>
                    <a:buFontTx/>
                    <a:defRPr/>
                  </a:pPr>
                  <a:endParaRPr lang="zh-CN" altLang="en-US" sz="2400" dirty="0">
                    <a:latin typeface="微软雅黑" panose="020B0503020204020204" pitchFamily="34" charset="-122"/>
                    <a:ea typeface="微软雅黑" panose="020B0503020204020204" pitchFamily="34" charset="-122"/>
                    <a:sym typeface="+mn-ea"/>
                  </a:endParaRPr>
                </a:p>
              </p:txBody>
            </p:sp>
            <p:sp>
              <p:nvSpPr>
                <p:cNvPr id="39" name="TextBox 39"/>
                <p:cNvSpPr/>
                <p:nvPr/>
              </p:nvSpPr>
              <p:spPr bwMode="auto">
                <a:xfrm>
                  <a:off x="4180886" y="2715041"/>
                  <a:ext cx="2597131" cy="369759"/>
                </a:xfrm>
                <a:prstGeom prst="rect">
                  <a:avLst/>
                </a:prstGeom>
                <a:solidFill>
                  <a:schemeClr val="accent1"/>
                </a:solidFill>
                <a:ln w="6350" algn="ctr">
                  <a:noFill/>
                  <a:miter lim="800000"/>
                </a:ln>
                <a:effectLst/>
              </p:spPr>
              <p:txBody>
                <a:bodyPr wrap="square" lIns="0" tIns="0" rIns="0" bIns="0" anchor="ctr">
                  <a:noAutofit/>
                </a:bodyPr>
                <a:lstStyle/>
                <a:p>
                  <a:pPr lvl="0" algn="l">
                    <a:spcBef>
                      <a:spcPts val="0"/>
                    </a:spcBef>
                    <a:spcAft>
                      <a:spcPts val="0"/>
                    </a:spcAft>
                    <a:buClrTx/>
                    <a:buSzTx/>
                    <a:buFontTx/>
                    <a:defRPr/>
                  </a:pPr>
                  <a:r>
                    <a:rPr lang="zh-CN" altLang="en-US" sz="2400" dirty="0">
                      <a:solidFill>
                        <a:schemeClr val="bg1"/>
                      </a:solidFill>
                      <a:latin typeface="微软雅黑" panose="020B0503020204020204" pitchFamily="34" charset="-122"/>
                      <a:ea typeface="微软雅黑" panose="020B0503020204020204" pitchFamily="34" charset="-122"/>
                      <a:sym typeface="+mn-ea"/>
                    </a:rPr>
                    <a:t>5、公司发展规划</a:t>
                  </a:r>
                </a:p>
              </p:txBody>
            </p:sp>
          </p:grpSp>
        </p:grpSp>
        <p:sp>
          <p:nvSpPr>
            <p:cNvPr id="11" name="矩形 10"/>
            <p:cNvSpPr/>
            <p:nvPr/>
          </p:nvSpPr>
          <p:spPr bwMode="auto">
            <a:xfrm>
              <a:off x="9471" y="8693"/>
              <a:ext cx="6415" cy="710"/>
            </a:xfrm>
            <a:prstGeom prst="rect">
              <a:avLst/>
            </a:prstGeom>
            <a:solidFill>
              <a:schemeClr val="accent1"/>
            </a:solidFill>
            <a:ln w="6350" algn="ctr">
              <a:noFill/>
              <a:miter lim="800000"/>
            </a:ln>
            <a:effectLst>
              <a:outerShdw blurRad="50800" dist="38100" dir="2700000" algn="tl" rotWithShape="0">
                <a:prstClr val="black">
                  <a:alpha val="40000"/>
                </a:prstClr>
              </a:outerShdw>
            </a:effectLst>
          </p:spPr>
          <p:txBody>
            <a:bodyPr lIns="0" tIns="0" rIns="0" bIns="0" anchor="ctr">
              <a:noAutofit/>
            </a:bodyPr>
            <a:lstStyle/>
            <a:p>
              <a:pPr lvl="0" algn="l">
                <a:spcBef>
                  <a:spcPts val="0"/>
                </a:spcBef>
                <a:spcAft>
                  <a:spcPts val="0"/>
                </a:spcAft>
                <a:buClrTx/>
                <a:buSzTx/>
                <a:buFontTx/>
                <a:defRPr/>
              </a:pPr>
              <a:r>
                <a:rPr lang="en-US" altLang="zh-CN" sz="2400" dirty="0">
                  <a:solidFill>
                    <a:schemeClr val="bg1"/>
                  </a:solidFill>
                  <a:latin typeface="微软雅黑" panose="020B0503020204020204" pitchFamily="34" charset="-122"/>
                  <a:ea typeface="微软雅黑" panose="020B0503020204020204" pitchFamily="34" charset="-122"/>
                  <a:sym typeface="+mn-ea"/>
                </a:rPr>
                <a:t>6</a:t>
              </a:r>
              <a:r>
                <a:rPr lang="zh-CN" altLang="zh-CN" sz="2400" dirty="0">
                  <a:solidFill>
                    <a:schemeClr val="bg1"/>
                  </a:solidFill>
                  <a:latin typeface="微软雅黑" panose="020B0503020204020204" pitchFamily="34" charset="-122"/>
                  <a:ea typeface="微软雅黑" panose="020B0503020204020204" pitchFamily="34" charset="-122"/>
                  <a:sym typeface="+mn-ea"/>
                </a:rPr>
                <a:t>、投融资规划</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3" name="文本框 2">
            <a:extLst>
              <a:ext uri="{FF2B5EF4-FFF2-40B4-BE49-F238E27FC236}">
                <a16:creationId xmlns:a16="http://schemas.microsoft.com/office/drawing/2014/main" id="{A79DB118-42FE-4211-A616-EA36959B644A}"/>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基于人工智能技术的现场安全监察系统</a:t>
            </a:r>
          </a:p>
        </p:txBody>
      </p:sp>
      <p:sp>
        <p:nvSpPr>
          <p:cNvPr id="2" name="矩形 1">
            <a:extLst>
              <a:ext uri="{FF2B5EF4-FFF2-40B4-BE49-F238E27FC236}">
                <a16:creationId xmlns:a16="http://schemas.microsoft.com/office/drawing/2014/main" id="{ACF393AA-8F97-4E63-B097-41F9597C19CC}"/>
              </a:ext>
            </a:extLst>
          </p:cNvPr>
          <p:cNvSpPr/>
          <p:nvPr/>
        </p:nvSpPr>
        <p:spPr>
          <a:xfrm>
            <a:off x="402739" y="1702450"/>
            <a:ext cx="1627200" cy="245110"/>
          </a:xfrm>
          <a:prstGeom prst="rect">
            <a:avLst/>
          </a:prstGeom>
          <a:solidFill>
            <a:srgbClr val="73A3C0"/>
          </a:solidFill>
        </p:spPr>
        <p:txBody>
          <a:bodyPr wrap="squar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可折叠定位基站支架</a:t>
            </a:r>
          </a:p>
        </p:txBody>
      </p:sp>
      <p:sp>
        <p:nvSpPr>
          <p:cNvPr id="4" name="矩形 3">
            <a:extLst>
              <a:ext uri="{FF2B5EF4-FFF2-40B4-BE49-F238E27FC236}">
                <a16:creationId xmlns:a16="http://schemas.microsoft.com/office/drawing/2014/main" id="{BE6654D9-73D3-44CD-9B58-9E45CF792A7D}"/>
              </a:ext>
            </a:extLst>
          </p:cNvPr>
          <p:cNvSpPr/>
          <p:nvPr/>
        </p:nvSpPr>
        <p:spPr bwMode="auto">
          <a:xfrm>
            <a:off x="2021989" y="1711340"/>
            <a:ext cx="1800225" cy="1403985"/>
          </a:xfrm>
          <a:prstGeom prst="rect">
            <a:avLst/>
          </a:prstGeom>
          <a:noFill/>
          <a:ln w="12700" cmpd="sng">
            <a:solidFill>
              <a:schemeClr val="bg1">
                <a:lumMod val="75000"/>
              </a:schemeClr>
            </a:solidFill>
            <a:prstDash val="dashDot"/>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000" dirty="0">
                <a:solidFill>
                  <a:schemeClr val="tx1"/>
                </a:solidFill>
                <a:latin typeface="微软雅黑 Light" panose="020B0502040204020203" pitchFamily="34" charset="-122"/>
                <a:ea typeface="微软雅黑 Light" panose="020B0502040204020203" pitchFamily="34" charset="-122"/>
                <a:cs typeface="微软雅黑" panose="020B0503020204020204" pitchFamily="34" charset="-122"/>
                <a:sym typeface="+mn-ea"/>
              </a:rPr>
              <a:t>可折叠定位基站支架通过自锁弹簧机构，可以实现对</a:t>
            </a:r>
            <a:r>
              <a:rPr lang="en-US" altLang="zh-CN" sz="1000" dirty="0">
                <a:solidFill>
                  <a:schemeClr val="tx1"/>
                </a:solidFill>
                <a:latin typeface="微软雅黑 Light" panose="020B0502040204020203" pitchFamily="34" charset="-122"/>
                <a:ea typeface="微软雅黑 Light" panose="020B0502040204020203" pitchFamily="34" charset="-122"/>
                <a:cs typeface="微软雅黑" panose="020B0503020204020204" pitchFamily="34" charset="-122"/>
                <a:sym typeface="+mn-ea"/>
              </a:rPr>
              <a:t>UWB</a:t>
            </a:r>
            <a:r>
              <a:rPr lang="zh-CN" altLang="en-US" sz="1000" dirty="0">
                <a:solidFill>
                  <a:schemeClr val="tx1"/>
                </a:solidFill>
                <a:latin typeface="微软雅黑 Light" panose="020B0502040204020203" pitchFamily="34" charset="-122"/>
                <a:ea typeface="微软雅黑 Light" panose="020B0502040204020203" pitchFamily="34" charset="-122"/>
                <a:cs typeface="微软雅黑" panose="020B0503020204020204" pitchFamily="34" charset="-122"/>
                <a:sym typeface="+mn-ea"/>
              </a:rPr>
              <a:t>定位基站的灵活伸展与收缩，可以在定位覆盖范围类实现对人员及安措杆灵活定位。</a:t>
            </a:r>
          </a:p>
        </p:txBody>
      </p:sp>
      <p:sp>
        <p:nvSpPr>
          <p:cNvPr id="5" name="矩形 4">
            <a:extLst>
              <a:ext uri="{FF2B5EF4-FFF2-40B4-BE49-F238E27FC236}">
                <a16:creationId xmlns:a16="http://schemas.microsoft.com/office/drawing/2014/main" id="{3DC5EDE0-BC4D-45E5-B5B8-F63A99730990}"/>
              </a:ext>
            </a:extLst>
          </p:cNvPr>
          <p:cNvSpPr/>
          <p:nvPr/>
        </p:nvSpPr>
        <p:spPr>
          <a:xfrm>
            <a:off x="398294" y="4947300"/>
            <a:ext cx="1623695" cy="245110"/>
          </a:xfrm>
          <a:prstGeom prst="rect">
            <a:avLst/>
          </a:prstGeom>
          <a:solidFill>
            <a:srgbClr val="73A3C0"/>
          </a:solidFill>
        </p:spPr>
        <p:txBody>
          <a:bodyPr wrap="square">
            <a:spAutoFit/>
          </a:bodyPr>
          <a:lstStyle/>
          <a:p>
            <a:pPr lvl="0" algn="l">
              <a:buClrTx/>
              <a:buSzTx/>
              <a:buFontTx/>
            </a:pPr>
            <a:r>
              <a:rPr lang="zh-CN" altLang="en-US" sz="1000" dirty="0">
                <a:solidFill>
                  <a:schemeClr val="bg1"/>
                </a:solidFill>
                <a:latin typeface="微软雅黑" panose="020B0503020204020204" pitchFamily="34" charset="-122"/>
                <a:ea typeface="微软雅黑" panose="020B0503020204020204" pitchFamily="34" charset="-122"/>
                <a:sym typeface="+mn-ea"/>
              </a:rPr>
              <a:t>设备主箱体体设计</a:t>
            </a:r>
          </a:p>
        </p:txBody>
      </p:sp>
      <p:sp>
        <p:nvSpPr>
          <p:cNvPr id="6" name="矩形 5">
            <a:extLst>
              <a:ext uri="{FF2B5EF4-FFF2-40B4-BE49-F238E27FC236}">
                <a16:creationId xmlns:a16="http://schemas.microsoft.com/office/drawing/2014/main" id="{0B3B30C6-AF89-48C5-9C2C-96B2BB4B6EBB}"/>
              </a:ext>
            </a:extLst>
          </p:cNvPr>
          <p:cNvSpPr/>
          <p:nvPr/>
        </p:nvSpPr>
        <p:spPr bwMode="auto">
          <a:xfrm>
            <a:off x="2021989" y="4947300"/>
            <a:ext cx="1800225" cy="1412875"/>
          </a:xfrm>
          <a:prstGeom prst="rect">
            <a:avLst/>
          </a:prstGeom>
          <a:noFill/>
          <a:ln w="12700" cmpd="sng">
            <a:solidFill>
              <a:schemeClr val="bg1">
                <a:lumMod val="75000"/>
              </a:schemeClr>
            </a:solidFill>
            <a:prstDash val="dashDot"/>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000" dirty="0">
                <a:solidFill>
                  <a:schemeClr val="tx1"/>
                </a:solidFill>
                <a:latin typeface="微软雅黑 Light" panose="020B0502040204020203" pitchFamily="34" charset="-122"/>
                <a:ea typeface="微软雅黑 Light" panose="020B0502040204020203" pitchFamily="34" charset="-122"/>
                <a:cs typeface="微软雅黑" panose="020B0503020204020204" pitchFamily="34" charset="-122"/>
                <a:sym typeface="+mn-ea"/>
              </a:rPr>
              <a:t>设备主箱体作为整个系统的最核心设备，是</a:t>
            </a:r>
            <a:r>
              <a:rPr lang="en-US" altLang="zh-CN" sz="1000" dirty="0">
                <a:solidFill>
                  <a:schemeClr val="tx1"/>
                </a:solidFill>
                <a:latin typeface="微软雅黑 Light" panose="020B0502040204020203" pitchFamily="34" charset="-122"/>
                <a:ea typeface="微软雅黑 Light" panose="020B0502040204020203" pitchFamily="34" charset="-122"/>
                <a:cs typeface="微软雅黑" panose="020B0503020204020204" pitchFamily="34" charset="-122"/>
                <a:sym typeface="+mn-ea"/>
              </a:rPr>
              <a:t>UWB</a:t>
            </a:r>
            <a:r>
              <a:rPr lang="zh-CN" altLang="en-US" sz="1000" dirty="0">
                <a:solidFill>
                  <a:schemeClr val="tx1"/>
                </a:solidFill>
                <a:latin typeface="微软雅黑 Light" panose="020B0502040204020203" pitchFamily="34" charset="-122"/>
                <a:ea typeface="微软雅黑 Light" panose="020B0502040204020203" pitchFamily="34" charset="-122"/>
                <a:cs typeface="微软雅黑" panose="020B0503020204020204" pitchFamily="34" charset="-122"/>
                <a:sym typeface="+mn-ea"/>
              </a:rPr>
              <a:t>区域定位系统、摄像头、无线通信的集合体，内部搭载的边缘智能计算平台为设备本地智能安监检测提供了解决方案。</a:t>
            </a:r>
          </a:p>
          <a:p>
            <a:pPr>
              <a:lnSpc>
                <a:spcPct val="150000"/>
              </a:lnSpc>
            </a:pPr>
            <a:endParaRPr lang="zh-CN" altLang="en-US" sz="1000" dirty="0">
              <a:solidFill>
                <a:schemeClr val="tx1"/>
              </a:solidFill>
              <a:latin typeface="微软雅黑 Light" panose="020B0502040204020203" pitchFamily="34" charset="-122"/>
              <a:ea typeface="微软雅黑 Light" panose="020B0502040204020203" pitchFamily="34" charset="-122"/>
              <a:cs typeface="微软雅黑" panose="020B0503020204020204" pitchFamily="34" charset="-122"/>
              <a:sym typeface="+mn-ea"/>
            </a:endParaRPr>
          </a:p>
        </p:txBody>
      </p:sp>
      <p:sp>
        <p:nvSpPr>
          <p:cNvPr id="7" name="矩形 6">
            <a:extLst>
              <a:ext uri="{FF2B5EF4-FFF2-40B4-BE49-F238E27FC236}">
                <a16:creationId xmlns:a16="http://schemas.microsoft.com/office/drawing/2014/main" id="{A056B408-D55E-4E51-AC7B-398B48B62A2E}"/>
              </a:ext>
            </a:extLst>
          </p:cNvPr>
          <p:cNvSpPr/>
          <p:nvPr/>
        </p:nvSpPr>
        <p:spPr>
          <a:xfrm>
            <a:off x="405914" y="3333130"/>
            <a:ext cx="1627505" cy="245110"/>
          </a:xfrm>
          <a:prstGeom prst="rect">
            <a:avLst/>
          </a:prstGeom>
          <a:solidFill>
            <a:srgbClr val="73A3C0"/>
          </a:solidFill>
        </p:spPr>
        <p:txBody>
          <a:bodyPr wrap="square">
            <a:spAutoFit/>
          </a:bodyPr>
          <a:lstStyle/>
          <a:p>
            <a:pPr lvl="0" algn="l">
              <a:buClrTx/>
              <a:buSzTx/>
              <a:buFontTx/>
            </a:pPr>
            <a:r>
              <a:rPr lang="en-US" altLang="zh-CN" sz="1000" dirty="0">
                <a:solidFill>
                  <a:schemeClr val="bg1"/>
                </a:solidFill>
                <a:latin typeface="微软雅黑" panose="020B0503020204020204" pitchFamily="34" charset="-122"/>
                <a:ea typeface="微软雅黑" panose="020B0503020204020204" pitchFamily="34" charset="-122"/>
                <a:sym typeface="+mn-ea"/>
              </a:rPr>
              <a:t>UWB</a:t>
            </a:r>
            <a:r>
              <a:rPr lang="zh-CN" altLang="en-US" sz="1000" dirty="0">
                <a:solidFill>
                  <a:schemeClr val="bg1"/>
                </a:solidFill>
                <a:latin typeface="微软雅黑" panose="020B0503020204020204" pitchFamily="34" charset="-122"/>
                <a:ea typeface="微软雅黑" panose="020B0503020204020204" pitchFamily="34" charset="-122"/>
                <a:sym typeface="+mn-ea"/>
              </a:rPr>
              <a:t>基站及标签设计</a:t>
            </a:r>
          </a:p>
        </p:txBody>
      </p:sp>
      <p:sp>
        <p:nvSpPr>
          <p:cNvPr id="8" name="矩形 7">
            <a:extLst>
              <a:ext uri="{FF2B5EF4-FFF2-40B4-BE49-F238E27FC236}">
                <a16:creationId xmlns:a16="http://schemas.microsoft.com/office/drawing/2014/main" id="{E9D8B40C-4061-49E0-8156-C2E7A87799CC}"/>
              </a:ext>
            </a:extLst>
          </p:cNvPr>
          <p:cNvSpPr/>
          <p:nvPr/>
        </p:nvSpPr>
        <p:spPr bwMode="auto">
          <a:xfrm>
            <a:off x="2022624" y="3341385"/>
            <a:ext cx="1800225" cy="1403985"/>
          </a:xfrm>
          <a:prstGeom prst="rect">
            <a:avLst/>
          </a:prstGeom>
          <a:noFill/>
          <a:ln w="12700" cmpd="sng">
            <a:solidFill>
              <a:schemeClr val="bg1">
                <a:lumMod val="75000"/>
              </a:schemeClr>
            </a:solidFill>
            <a:prstDash val="dashDot"/>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1000" dirty="0">
                <a:solidFill>
                  <a:schemeClr val="tx1"/>
                </a:solidFill>
                <a:latin typeface="微软雅黑 Light" panose="020B0502040204020203" pitchFamily="34" charset="-122"/>
                <a:ea typeface="微软雅黑 Light" panose="020B0502040204020203" pitchFamily="34" charset="-122"/>
                <a:cs typeface="微软雅黑" panose="020B0503020204020204" pitchFamily="34" charset="-122"/>
                <a:sym typeface="+mn-ea"/>
              </a:rPr>
              <a:t>UWB</a:t>
            </a:r>
            <a:r>
              <a:rPr lang="zh-CN" altLang="en-US" sz="1000" dirty="0">
                <a:solidFill>
                  <a:schemeClr val="tx1"/>
                </a:solidFill>
                <a:latin typeface="微软雅黑 Light" panose="020B0502040204020203" pitchFamily="34" charset="-122"/>
                <a:ea typeface="微软雅黑 Light" panose="020B0502040204020203" pitchFamily="34" charset="-122"/>
                <a:cs typeface="微软雅黑" panose="020B0503020204020204" pitchFamily="34" charset="-122"/>
                <a:sym typeface="+mn-ea"/>
              </a:rPr>
              <a:t>基站及标签的集成设计，实现小体积的情况下，更大的电池续航能力，配合魔术贴可以实现安措杆以及人员的的固定。</a:t>
            </a:r>
          </a:p>
        </p:txBody>
      </p:sp>
      <p:sp>
        <p:nvSpPr>
          <p:cNvPr id="9" name="椭圆 8">
            <a:extLst>
              <a:ext uri="{FF2B5EF4-FFF2-40B4-BE49-F238E27FC236}">
                <a16:creationId xmlns:a16="http://schemas.microsoft.com/office/drawing/2014/main" id="{1824FB86-03CE-4DDF-B795-16BB7BBCD7B2}"/>
              </a:ext>
            </a:extLst>
          </p:cNvPr>
          <p:cNvSpPr>
            <a:spLocks noChangeAspect="1"/>
          </p:cNvSpPr>
          <p:nvPr/>
        </p:nvSpPr>
        <p:spPr>
          <a:xfrm>
            <a:off x="1709569" y="1610375"/>
            <a:ext cx="384175" cy="384175"/>
          </a:xfrm>
          <a:prstGeom prst="ellipse">
            <a:avLst/>
          </a:prstGeom>
          <a:solidFill>
            <a:schemeClr val="bg1"/>
          </a:solidFill>
          <a:ln w="38100">
            <a:solidFill>
              <a:srgbClr val="70A1C0"/>
            </a:solidFill>
          </a:ln>
        </p:spPr>
        <p:style>
          <a:lnRef idx="2">
            <a:schemeClr val="accent1">
              <a:shade val="50000"/>
            </a:schemeClr>
          </a:lnRef>
          <a:fillRef idx="1">
            <a:schemeClr val="accent1"/>
          </a:fillRef>
          <a:effectRef idx="0">
            <a:schemeClr val="accent1"/>
          </a:effectRef>
          <a:fontRef idx="minor">
            <a:schemeClr val="lt1"/>
          </a:fontRef>
        </p:style>
        <p:txBody>
          <a:bodyPr lIns="53975" tIns="53975" rIns="53975" bIns="53975" rtlCol="0" anchor="ctr"/>
          <a:lstStyle/>
          <a:p>
            <a:pPr algn="ctr"/>
            <a:r>
              <a:rPr lang="en-US" altLang="zh-CN" sz="1000" b="1">
                <a:solidFill>
                  <a:srgbClr val="5F97B7"/>
                </a:solidFill>
                <a:latin typeface="微软雅黑" panose="020B0503020204020204" pitchFamily="34" charset="-122"/>
                <a:ea typeface="微软雅黑" panose="020B0503020204020204" pitchFamily="34" charset="-122"/>
              </a:rPr>
              <a:t>01</a:t>
            </a:r>
          </a:p>
        </p:txBody>
      </p:sp>
      <p:sp>
        <p:nvSpPr>
          <p:cNvPr id="10" name="Rectangle 215">
            <a:extLst>
              <a:ext uri="{FF2B5EF4-FFF2-40B4-BE49-F238E27FC236}">
                <a16:creationId xmlns:a16="http://schemas.microsoft.com/office/drawing/2014/main" id="{7FB830E4-6097-4F6B-AFAC-DB154A7DE941}"/>
              </a:ext>
            </a:extLst>
          </p:cNvPr>
          <p:cNvSpPr>
            <a:spLocks noChangeArrowheads="1"/>
          </p:cNvSpPr>
          <p:nvPr/>
        </p:nvSpPr>
        <p:spPr bwMode="auto">
          <a:xfrm>
            <a:off x="5259854" y="1852310"/>
            <a:ext cx="635" cy="635"/>
          </a:xfrm>
          <a:prstGeom prst="rect">
            <a:avLst/>
          </a:prstGeom>
          <a:noFill/>
          <a:ln>
            <a:solidFill>
              <a:schemeClr val="accent1"/>
            </a:solidFill>
          </a:ln>
        </p:spPr>
        <p:txBody>
          <a:bodyPr vert="horz" wrap="square" lIns="91440" tIns="45720" rIns="91440" bIns="45720" numCol="1" anchor="t" anchorCtr="0" compatLnSpc="1"/>
          <a:lstStyle/>
          <a:p>
            <a:endParaRPr lang="zh-CN" altLang="en-US" sz="1100" b="1">
              <a:solidFill>
                <a:schemeClr val="accent2"/>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63CDF863-3A61-4992-BC41-6D1974948A0A}"/>
              </a:ext>
            </a:extLst>
          </p:cNvPr>
          <p:cNvSpPr>
            <a:spLocks noChangeAspect="1"/>
          </p:cNvSpPr>
          <p:nvPr/>
        </p:nvSpPr>
        <p:spPr>
          <a:xfrm>
            <a:off x="1709569" y="3273440"/>
            <a:ext cx="384175" cy="384175"/>
          </a:xfrm>
          <a:prstGeom prst="ellipse">
            <a:avLst/>
          </a:prstGeom>
          <a:solidFill>
            <a:schemeClr val="bg1"/>
          </a:solidFill>
          <a:ln w="38100">
            <a:solidFill>
              <a:srgbClr val="70A1C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53975" tIns="53975" rIns="53975" bIns="53975" numCol="1" spcCol="0" rtlCol="0" fromWordArt="0" anchor="ctr" anchorCtr="0" forceAA="0" compatLnSpc="1">
            <a:noAutofit/>
          </a:bodyPr>
          <a:lstStyle/>
          <a:p>
            <a:pPr lvl="0" algn="ctr">
              <a:buClrTx/>
              <a:buSzTx/>
              <a:buFontTx/>
            </a:pPr>
            <a:r>
              <a:rPr lang="en-US" altLang="zh-CN" sz="1000" b="1">
                <a:solidFill>
                  <a:srgbClr val="5F97B7"/>
                </a:solidFill>
                <a:latin typeface="微软雅黑" panose="020B0503020204020204" pitchFamily="34" charset="-122"/>
                <a:ea typeface="微软雅黑" panose="020B0503020204020204" pitchFamily="34" charset="-122"/>
                <a:sym typeface="+mn-ea"/>
              </a:rPr>
              <a:t>02</a:t>
            </a:r>
          </a:p>
        </p:txBody>
      </p:sp>
      <p:sp>
        <p:nvSpPr>
          <p:cNvPr id="16" name="椭圆 15">
            <a:extLst>
              <a:ext uri="{FF2B5EF4-FFF2-40B4-BE49-F238E27FC236}">
                <a16:creationId xmlns:a16="http://schemas.microsoft.com/office/drawing/2014/main" id="{7EAB97C3-A491-4F75-82EA-47BA3C7DA49E}"/>
              </a:ext>
            </a:extLst>
          </p:cNvPr>
          <p:cNvSpPr>
            <a:spLocks noChangeAspect="1"/>
          </p:cNvSpPr>
          <p:nvPr/>
        </p:nvSpPr>
        <p:spPr>
          <a:xfrm>
            <a:off x="1709569" y="4878085"/>
            <a:ext cx="384175" cy="384175"/>
          </a:xfrm>
          <a:prstGeom prst="ellipse">
            <a:avLst/>
          </a:prstGeom>
          <a:solidFill>
            <a:schemeClr val="bg1"/>
          </a:solidFill>
          <a:ln w="38100">
            <a:solidFill>
              <a:srgbClr val="70A1C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53975" tIns="53975" rIns="53975" bIns="53975" numCol="1" spcCol="0" rtlCol="0" fromWordArt="0" anchor="ctr" anchorCtr="0" forceAA="0" compatLnSpc="1">
            <a:noAutofit/>
          </a:bodyPr>
          <a:lstStyle/>
          <a:p>
            <a:pPr lvl="0" algn="ctr">
              <a:buClrTx/>
              <a:buSzTx/>
              <a:buFontTx/>
            </a:pPr>
            <a:r>
              <a:rPr lang="en-US" altLang="zh-CN" sz="1000" b="1">
                <a:solidFill>
                  <a:srgbClr val="5F97B7"/>
                </a:solidFill>
                <a:latin typeface="微软雅黑" panose="020B0503020204020204" pitchFamily="34" charset="-122"/>
                <a:ea typeface="微软雅黑" panose="020B0503020204020204" pitchFamily="34" charset="-122"/>
                <a:sym typeface="+mn-ea"/>
              </a:rPr>
              <a:t>03</a:t>
            </a:r>
          </a:p>
        </p:txBody>
      </p:sp>
      <p:sp>
        <p:nvSpPr>
          <p:cNvPr id="18" name="Line 11">
            <a:extLst>
              <a:ext uri="{FF2B5EF4-FFF2-40B4-BE49-F238E27FC236}">
                <a16:creationId xmlns:a16="http://schemas.microsoft.com/office/drawing/2014/main" id="{2FCA00A4-7766-439F-B601-871038936FBE}"/>
              </a:ext>
            </a:extLst>
          </p:cNvPr>
          <p:cNvSpPr>
            <a:spLocks noChangeShapeType="1"/>
          </p:cNvSpPr>
          <p:nvPr/>
        </p:nvSpPr>
        <p:spPr bwMode="auto">
          <a:xfrm rot="8400000" flipH="1" flipV="1">
            <a:off x="4125377" y="1964770"/>
            <a:ext cx="285806" cy="963896"/>
          </a:xfrm>
          <a:prstGeom prst="line">
            <a:avLst/>
          </a:prstGeom>
          <a:noFill/>
          <a:ln w="38100" cap="flat">
            <a:solidFill>
              <a:srgbClr val="70A1C0"/>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510BAF2D-6773-4CC7-82F7-7531B1B9CCEA}"/>
              </a:ext>
            </a:extLst>
          </p:cNvPr>
          <p:cNvSpPr/>
          <p:nvPr/>
        </p:nvSpPr>
        <p:spPr bwMode="auto">
          <a:xfrm>
            <a:off x="4640334" y="2724055"/>
            <a:ext cx="3281680" cy="2193933"/>
          </a:xfrm>
          <a:prstGeom prst="rect">
            <a:avLst/>
          </a:prstGeom>
          <a:noFill/>
          <a:ln w="12700" cmpd="sng">
            <a:solidFill>
              <a:schemeClr val="bg1">
                <a:lumMod val="75000"/>
              </a:schemeClr>
            </a:solidFill>
            <a:prstDash val="dashDot"/>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50000"/>
              </a:lnSpc>
              <a:spcBef>
                <a:spcPts val="0"/>
              </a:spcBef>
              <a:spcAft>
                <a:spcPts val="0"/>
              </a:spcAft>
              <a:buClrTx/>
              <a:buSzTx/>
              <a:buFontTx/>
            </a:pPr>
            <a:endParaRPr lang="zh-CN" altLang="en-US" sz="1000" dirty="0">
              <a:solidFill>
                <a:schemeClr val="tx1"/>
              </a:solidFill>
              <a:latin typeface="微软雅黑 Light" panose="020B0502040204020203" pitchFamily="34" charset="-122"/>
              <a:ea typeface="微软雅黑 Light" panose="020B0502040204020203" pitchFamily="34" charset="-122"/>
              <a:cs typeface="微软雅黑" panose="020B0503020204020204" pitchFamily="34" charset="-122"/>
              <a:sym typeface="+mn-ea"/>
            </a:endParaRPr>
          </a:p>
        </p:txBody>
      </p:sp>
      <p:sp>
        <p:nvSpPr>
          <p:cNvPr id="67" name="Line 11">
            <a:extLst>
              <a:ext uri="{FF2B5EF4-FFF2-40B4-BE49-F238E27FC236}">
                <a16:creationId xmlns:a16="http://schemas.microsoft.com/office/drawing/2014/main" id="{B0372327-E09A-47A0-A904-85433784F873}"/>
              </a:ext>
            </a:extLst>
          </p:cNvPr>
          <p:cNvSpPr>
            <a:spLocks noChangeShapeType="1"/>
          </p:cNvSpPr>
          <p:nvPr/>
        </p:nvSpPr>
        <p:spPr bwMode="auto">
          <a:xfrm rot="8400000" flipH="1" flipV="1">
            <a:off x="3921099" y="3721327"/>
            <a:ext cx="590318" cy="454636"/>
          </a:xfrm>
          <a:prstGeom prst="line">
            <a:avLst/>
          </a:prstGeom>
          <a:noFill/>
          <a:ln w="38100" cap="flat">
            <a:solidFill>
              <a:srgbClr val="70A1C0"/>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9" name="Line 11">
            <a:extLst>
              <a:ext uri="{FF2B5EF4-FFF2-40B4-BE49-F238E27FC236}">
                <a16:creationId xmlns:a16="http://schemas.microsoft.com/office/drawing/2014/main" id="{298F48F5-3251-4107-8108-E13C6819C42E}"/>
              </a:ext>
            </a:extLst>
          </p:cNvPr>
          <p:cNvSpPr>
            <a:spLocks noChangeShapeType="1"/>
          </p:cNvSpPr>
          <p:nvPr/>
        </p:nvSpPr>
        <p:spPr bwMode="auto">
          <a:xfrm rot="8400000" flipH="1">
            <a:off x="3708359" y="5325144"/>
            <a:ext cx="1119292" cy="175435"/>
          </a:xfrm>
          <a:prstGeom prst="line">
            <a:avLst/>
          </a:prstGeom>
          <a:noFill/>
          <a:ln w="38100" cap="flat">
            <a:solidFill>
              <a:srgbClr val="70A1C0"/>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518F278C-54F1-49E9-A7FF-DFE6C5A1F831}"/>
              </a:ext>
            </a:extLst>
          </p:cNvPr>
          <p:cNvSpPr txBox="1"/>
          <p:nvPr/>
        </p:nvSpPr>
        <p:spPr>
          <a:xfrm>
            <a:off x="5762023" y="4955555"/>
            <a:ext cx="1325880" cy="306705"/>
          </a:xfrm>
          <a:prstGeom prst="rect">
            <a:avLst/>
          </a:prstGeom>
          <a:noFill/>
        </p:spPr>
        <p:txBody>
          <a:bodyPr wrap="square" rtlCol="0" anchor="ctr" anchorCtr="0">
            <a:spAutoFit/>
          </a:bodyPr>
          <a:lstStyle/>
          <a:p>
            <a:pPr algn="ctr"/>
            <a:r>
              <a:rPr lang="zh-CN" altLang="en-US" sz="1400" dirty="0">
                <a:latin typeface="微软雅黑" panose="020B0503020204020204" pitchFamily="34" charset="-122"/>
                <a:ea typeface="微软雅黑" panose="020B0503020204020204" pitchFamily="34" charset="-122"/>
              </a:rPr>
              <a:t>终端实物</a:t>
            </a:r>
          </a:p>
        </p:txBody>
      </p:sp>
      <p:pic>
        <p:nvPicPr>
          <p:cNvPr id="73" name="图片 72" descr="c904d5c4d8b92bd8a84f81dc8152190">
            <a:extLst>
              <a:ext uri="{FF2B5EF4-FFF2-40B4-BE49-F238E27FC236}">
                <a16:creationId xmlns:a16="http://schemas.microsoft.com/office/drawing/2014/main" id="{62ECF5F5-0703-4D05-8D56-6EF8825BC19E}"/>
              </a:ext>
            </a:extLst>
          </p:cNvPr>
          <p:cNvPicPr>
            <a:picLocks noChangeAspect="1"/>
          </p:cNvPicPr>
          <p:nvPr/>
        </p:nvPicPr>
        <p:blipFill>
          <a:blip r:embed="rId2"/>
          <a:stretch>
            <a:fillRect/>
          </a:stretch>
        </p:blipFill>
        <p:spPr>
          <a:xfrm>
            <a:off x="500529" y="2058685"/>
            <a:ext cx="1209040" cy="890905"/>
          </a:xfrm>
          <a:prstGeom prst="rect">
            <a:avLst/>
          </a:prstGeom>
        </p:spPr>
      </p:pic>
      <p:pic>
        <p:nvPicPr>
          <p:cNvPr id="75" name="图片 74" descr="48f2fd49a290103fba1a0f6bcccf8f6">
            <a:extLst>
              <a:ext uri="{FF2B5EF4-FFF2-40B4-BE49-F238E27FC236}">
                <a16:creationId xmlns:a16="http://schemas.microsoft.com/office/drawing/2014/main" id="{9CA515A1-708A-4359-A930-8DD8FE78D55C}"/>
              </a:ext>
            </a:extLst>
          </p:cNvPr>
          <p:cNvPicPr>
            <a:picLocks noChangeAspect="1"/>
          </p:cNvPicPr>
          <p:nvPr/>
        </p:nvPicPr>
        <p:blipFill>
          <a:blip r:embed="rId3"/>
          <a:stretch>
            <a:fillRect/>
          </a:stretch>
        </p:blipFill>
        <p:spPr>
          <a:xfrm>
            <a:off x="500529" y="3688095"/>
            <a:ext cx="1209675" cy="1036955"/>
          </a:xfrm>
          <a:prstGeom prst="rect">
            <a:avLst/>
          </a:prstGeom>
        </p:spPr>
      </p:pic>
      <p:pic>
        <p:nvPicPr>
          <p:cNvPr id="77" name="图片 76" descr="7067360fa227e178149d2b7177cd31e">
            <a:extLst>
              <a:ext uri="{FF2B5EF4-FFF2-40B4-BE49-F238E27FC236}">
                <a16:creationId xmlns:a16="http://schemas.microsoft.com/office/drawing/2014/main" id="{BFB96DC4-D0B1-4E5A-BA90-2D242991DC12}"/>
              </a:ext>
            </a:extLst>
          </p:cNvPr>
          <p:cNvPicPr>
            <a:picLocks noChangeAspect="1"/>
          </p:cNvPicPr>
          <p:nvPr/>
        </p:nvPicPr>
        <p:blipFill>
          <a:blip r:embed="rId4"/>
          <a:stretch>
            <a:fillRect/>
          </a:stretch>
        </p:blipFill>
        <p:spPr>
          <a:xfrm>
            <a:off x="500529" y="5262260"/>
            <a:ext cx="1209675" cy="1229360"/>
          </a:xfrm>
          <a:prstGeom prst="rect">
            <a:avLst/>
          </a:prstGeom>
        </p:spPr>
      </p:pic>
      <p:pic>
        <p:nvPicPr>
          <p:cNvPr id="79" name="图片 78" descr="C:/Users/IKIY/AppData/Local/Temp/picturescale_20200727231630/output_20200727231632.pngoutput_20200727231632">
            <a:extLst>
              <a:ext uri="{FF2B5EF4-FFF2-40B4-BE49-F238E27FC236}">
                <a16:creationId xmlns:a16="http://schemas.microsoft.com/office/drawing/2014/main" id="{0BE8E830-7960-4A4E-843C-E69956E551F3}"/>
              </a:ext>
            </a:extLst>
          </p:cNvPr>
          <p:cNvPicPr>
            <a:picLocks noChangeAspect="1"/>
          </p:cNvPicPr>
          <p:nvPr/>
        </p:nvPicPr>
        <p:blipFill>
          <a:blip r:embed="rId5"/>
          <a:stretch>
            <a:fillRect/>
          </a:stretch>
        </p:blipFill>
        <p:spPr>
          <a:xfrm>
            <a:off x="4739394" y="2781448"/>
            <a:ext cx="3131820" cy="2014855"/>
          </a:xfrm>
          <a:prstGeom prst="rect">
            <a:avLst/>
          </a:prstGeom>
        </p:spPr>
      </p:pic>
      <p:pic>
        <p:nvPicPr>
          <p:cNvPr id="81" name="图片 80" descr="大屏">
            <a:extLst>
              <a:ext uri="{FF2B5EF4-FFF2-40B4-BE49-F238E27FC236}">
                <a16:creationId xmlns:a16="http://schemas.microsoft.com/office/drawing/2014/main" id="{13AA4CC5-641B-4E18-9921-A6F08A51881F}"/>
              </a:ext>
            </a:extLst>
          </p:cNvPr>
          <p:cNvPicPr/>
          <p:nvPr/>
        </p:nvPicPr>
        <p:blipFill>
          <a:blip r:embed="rId6"/>
          <a:stretch>
            <a:fillRect/>
          </a:stretch>
        </p:blipFill>
        <p:spPr>
          <a:xfrm>
            <a:off x="8869959" y="1048396"/>
            <a:ext cx="2844214" cy="1866066"/>
          </a:xfrm>
          <a:prstGeom prst="rect">
            <a:avLst/>
          </a:prstGeom>
        </p:spPr>
      </p:pic>
      <p:pic>
        <p:nvPicPr>
          <p:cNvPr id="83" name="图片 82" descr="轮播大屏">
            <a:extLst>
              <a:ext uri="{FF2B5EF4-FFF2-40B4-BE49-F238E27FC236}">
                <a16:creationId xmlns:a16="http://schemas.microsoft.com/office/drawing/2014/main" id="{2E0B227F-73F6-4102-B93B-81ABF66DEB34}"/>
              </a:ext>
            </a:extLst>
          </p:cNvPr>
          <p:cNvPicPr/>
          <p:nvPr/>
        </p:nvPicPr>
        <p:blipFill>
          <a:blip r:embed="rId7"/>
          <a:stretch>
            <a:fillRect/>
          </a:stretch>
        </p:blipFill>
        <p:spPr>
          <a:xfrm>
            <a:off x="8869959" y="3169319"/>
            <a:ext cx="2844214" cy="1700726"/>
          </a:xfrm>
          <a:prstGeom prst="rect">
            <a:avLst/>
          </a:prstGeom>
        </p:spPr>
      </p:pic>
      <p:pic>
        <p:nvPicPr>
          <p:cNvPr id="85" name="图片 84" descr="直播画面">
            <a:extLst>
              <a:ext uri="{FF2B5EF4-FFF2-40B4-BE49-F238E27FC236}">
                <a16:creationId xmlns:a16="http://schemas.microsoft.com/office/drawing/2014/main" id="{4E14B942-FF08-4A0F-B25B-45DB0C154B49}"/>
              </a:ext>
            </a:extLst>
          </p:cNvPr>
          <p:cNvPicPr/>
          <p:nvPr/>
        </p:nvPicPr>
        <p:blipFill>
          <a:blip r:embed="rId8"/>
          <a:stretch>
            <a:fillRect/>
          </a:stretch>
        </p:blipFill>
        <p:spPr>
          <a:xfrm>
            <a:off x="8869959" y="5186289"/>
            <a:ext cx="2844214" cy="1594455"/>
          </a:xfrm>
          <a:prstGeom prst="rect">
            <a:avLst/>
          </a:prstGeom>
        </p:spPr>
      </p:pic>
      <p:sp>
        <p:nvSpPr>
          <p:cNvPr id="87" name="Line 11">
            <a:extLst>
              <a:ext uri="{FF2B5EF4-FFF2-40B4-BE49-F238E27FC236}">
                <a16:creationId xmlns:a16="http://schemas.microsoft.com/office/drawing/2014/main" id="{87F6714E-F106-4BD3-9A1B-6482AFB9C8F1}"/>
              </a:ext>
            </a:extLst>
          </p:cNvPr>
          <p:cNvSpPr>
            <a:spLocks noChangeShapeType="1"/>
          </p:cNvSpPr>
          <p:nvPr/>
        </p:nvSpPr>
        <p:spPr bwMode="auto">
          <a:xfrm rot="8400000" flipH="1">
            <a:off x="7879552" y="2284815"/>
            <a:ext cx="1086472" cy="101984"/>
          </a:xfrm>
          <a:prstGeom prst="line">
            <a:avLst/>
          </a:prstGeom>
          <a:noFill/>
          <a:ln w="38100" cap="flat">
            <a:solidFill>
              <a:srgbClr val="70A1C0"/>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9" name="Line 11">
            <a:extLst>
              <a:ext uri="{FF2B5EF4-FFF2-40B4-BE49-F238E27FC236}">
                <a16:creationId xmlns:a16="http://schemas.microsoft.com/office/drawing/2014/main" id="{F5588632-4D96-4E82-9236-AA92C6BA33B9}"/>
              </a:ext>
            </a:extLst>
          </p:cNvPr>
          <p:cNvSpPr>
            <a:spLocks noChangeShapeType="1"/>
          </p:cNvSpPr>
          <p:nvPr/>
        </p:nvSpPr>
        <p:spPr bwMode="auto">
          <a:xfrm rot="8400000" flipH="1" flipV="1">
            <a:off x="8381818" y="4862682"/>
            <a:ext cx="44630" cy="1285560"/>
          </a:xfrm>
          <a:prstGeom prst="line">
            <a:avLst/>
          </a:prstGeom>
          <a:noFill/>
          <a:ln w="38100" cap="flat">
            <a:solidFill>
              <a:srgbClr val="70A1C0"/>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1" name="Line 11">
            <a:extLst>
              <a:ext uri="{FF2B5EF4-FFF2-40B4-BE49-F238E27FC236}">
                <a16:creationId xmlns:a16="http://schemas.microsoft.com/office/drawing/2014/main" id="{AFD45DBC-7623-49C1-B47A-AC9E91FB6ACC}"/>
              </a:ext>
            </a:extLst>
          </p:cNvPr>
          <p:cNvSpPr>
            <a:spLocks noChangeShapeType="1"/>
          </p:cNvSpPr>
          <p:nvPr/>
        </p:nvSpPr>
        <p:spPr bwMode="auto">
          <a:xfrm rot="8400000" flipH="1" flipV="1">
            <a:off x="7988046" y="3695602"/>
            <a:ext cx="765082" cy="641982"/>
          </a:xfrm>
          <a:prstGeom prst="line">
            <a:avLst/>
          </a:prstGeom>
          <a:noFill/>
          <a:ln w="38100" cap="flat">
            <a:solidFill>
              <a:srgbClr val="70A1C0"/>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1906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3" name="文本框 2">
            <a:extLst>
              <a:ext uri="{FF2B5EF4-FFF2-40B4-BE49-F238E27FC236}">
                <a16:creationId xmlns:a16="http://schemas.microsoft.com/office/drawing/2014/main" id="{A79DB118-42FE-4211-A616-EA36959B644A}"/>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基于人工智能技术的现场安全监察系统</a:t>
            </a:r>
          </a:p>
        </p:txBody>
      </p:sp>
      <p:sp>
        <p:nvSpPr>
          <p:cNvPr id="2" name="文本框 1">
            <a:extLst>
              <a:ext uri="{FF2B5EF4-FFF2-40B4-BE49-F238E27FC236}">
                <a16:creationId xmlns:a16="http://schemas.microsoft.com/office/drawing/2014/main" id="{73DA26B3-1A39-4184-AF50-6D609A514691}"/>
              </a:ext>
            </a:extLst>
          </p:cNvPr>
          <p:cNvSpPr txBox="1"/>
          <p:nvPr/>
        </p:nvSpPr>
        <p:spPr>
          <a:xfrm>
            <a:off x="1444459" y="1367437"/>
            <a:ext cx="4579144" cy="369332"/>
          </a:xfrm>
          <a:prstGeom prst="rect">
            <a:avLst/>
          </a:prstGeom>
          <a:noFill/>
        </p:spPr>
        <p:txBody>
          <a:bodyPr wrap="square">
            <a:spAutoFit/>
          </a:bodyPr>
          <a:lstStyle/>
          <a:p>
            <a:r>
              <a:rPr lang="zh-CN" altLang="en-US" sz="1800" b="1" dirty="0">
                <a:latin typeface="微软雅黑" panose="020B0503020204020204" pitchFamily="34" charset="-122"/>
                <a:ea typeface="微软雅黑" panose="020B0503020204020204" pitchFamily="34" charset="-122"/>
              </a:rPr>
              <a:t>基于深度学习的人员行为识别算法</a:t>
            </a:r>
            <a:endParaRPr lang="zh-CN" altLang="en-US" dirty="0"/>
          </a:p>
        </p:txBody>
      </p:sp>
      <p:sp>
        <p:nvSpPr>
          <p:cNvPr id="4" name="文本框 3">
            <a:extLst>
              <a:ext uri="{FF2B5EF4-FFF2-40B4-BE49-F238E27FC236}">
                <a16:creationId xmlns:a16="http://schemas.microsoft.com/office/drawing/2014/main" id="{B7F7C57E-8891-4F8F-B954-C206046AAF8F}"/>
              </a:ext>
            </a:extLst>
          </p:cNvPr>
          <p:cNvSpPr txBox="1"/>
          <p:nvPr/>
        </p:nvSpPr>
        <p:spPr>
          <a:xfrm>
            <a:off x="1607559" y="1672301"/>
            <a:ext cx="8458775" cy="1489075"/>
          </a:xfrm>
          <a:prstGeom prst="rect">
            <a:avLst/>
          </a:prstGeom>
          <a:noFill/>
        </p:spPr>
        <p:txBody>
          <a:bodyPr wrap="square" rtlCol="0">
            <a:spAutoFit/>
          </a:bodyPr>
          <a:lstStyle/>
          <a:p>
            <a:pPr>
              <a:lnSpc>
                <a:spcPct val="130000"/>
              </a:lnSpc>
              <a:spcBef>
                <a:spcPts val="0"/>
              </a:spcBef>
              <a:spcAft>
                <a:spcPts val="0"/>
              </a:spcAft>
            </a:pPr>
            <a:r>
              <a:rPr lang="en-US" altLang="zh-CN" sz="1400" dirty="0">
                <a:latin typeface="微软雅黑 Light" panose="020B0502040204020203" pitchFamily="34" charset="-122"/>
                <a:ea typeface="微软雅黑 Light" panose="020B0502040204020203" pitchFamily="34" charset="-122"/>
                <a:cs typeface="微软雅黑 Light" panose="020B0502040204020203" pitchFamily="34" charset="-122"/>
              </a:rPr>
              <a:t>1. </a:t>
            </a:r>
            <a:r>
              <a:rPr lang="zh-CN" altLang="en-US" sz="1400" dirty="0">
                <a:latin typeface="微软雅黑 Light" panose="020B0502040204020203" pitchFamily="34" charset="-122"/>
                <a:ea typeface="微软雅黑 Light" panose="020B0502040204020203" pitchFamily="34" charset="-122"/>
                <a:cs typeface="微软雅黑 Light" panose="020B0502040204020203" pitchFamily="34" charset="-122"/>
              </a:rPr>
              <a:t>现场收集并构建了可用于现场施工人员行为算法的图像数据集；</a:t>
            </a:r>
            <a:endParaRPr lang="en-US" altLang="zh-CN" sz="1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30000"/>
              </a:lnSpc>
              <a:spcBef>
                <a:spcPts val="0"/>
              </a:spcBef>
              <a:spcAft>
                <a:spcPts val="0"/>
              </a:spcAft>
            </a:pPr>
            <a:r>
              <a:rPr lang="en-US" altLang="zh-CN" sz="1400" dirty="0">
                <a:latin typeface="微软雅黑 Light" panose="020B0502040204020203" pitchFamily="34" charset="-122"/>
                <a:ea typeface="微软雅黑 Light" panose="020B0502040204020203" pitchFamily="34" charset="-122"/>
                <a:cs typeface="微软雅黑 Light" panose="020B0502040204020203" pitchFamily="34" charset="-122"/>
              </a:rPr>
              <a:t>2. </a:t>
            </a:r>
            <a:r>
              <a:rPr lang="zh-CN" altLang="en-US" sz="1400" dirty="0">
                <a:latin typeface="微软雅黑 Light" panose="020B0502040204020203" pitchFamily="34" charset="-122"/>
                <a:ea typeface="微软雅黑 Light" panose="020B0502040204020203" pitchFamily="34" charset="-122"/>
                <a:cs typeface="微软雅黑 Light" panose="020B0502040204020203" pitchFamily="34" charset="-122"/>
              </a:rPr>
              <a:t>已完成了对现场施工中穿戴安全帽识别、穿着工作服识别、戴绝缘手套识别场景人工智能深度学习算法的模型训练、模型测试过程；</a:t>
            </a:r>
            <a:endParaRPr lang="en-US" altLang="zh-CN" sz="1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30000"/>
              </a:lnSpc>
              <a:spcBef>
                <a:spcPts val="0"/>
              </a:spcBef>
              <a:spcAft>
                <a:spcPts val="0"/>
              </a:spcAft>
            </a:pPr>
            <a:r>
              <a:rPr lang="en-US" altLang="zh-CN" sz="1400" dirty="0">
                <a:latin typeface="微软雅黑 Light" panose="020B0502040204020203" pitchFamily="34" charset="-122"/>
                <a:ea typeface="微软雅黑 Light" panose="020B0502040204020203" pitchFamily="34" charset="-122"/>
                <a:cs typeface="微软雅黑 Light" panose="020B0502040204020203" pitchFamily="34" charset="-122"/>
              </a:rPr>
              <a:t>3. </a:t>
            </a:r>
            <a:r>
              <a:rPr lang="zh-CN" altLang="en-US" sz="1400" dirty="0">
                <a:latin typeface="微软雅黑 Light" panose="020B0502040204020203" pitchFamily="34" charset="-122"/>
                <a:ea typeface="微软雅黑 Light" panose="020B0502040204020203" pitchFamily="34" charset="-122"/>
                <a:cs typeface="微软雅黑 Light" panose="020B0502040204020203" pitchFamily="34" charset="-122"/>
              </a:rPr>
              <a:t>构建了现场多中施工类型场景的安监告警逻辑判定依据及逻辑，</a:t>
            </a:r>
            <a:r>
              <a:rPr lang="zh-CN" altLang="en-US" sz="1400" b="1" dirty="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为深度学习算法的目标识别人员行为算法提供了判定依据。</a:t>
            </a:r>
          </a:p>
        </p:txBody>
      </p:sp>
      <p:pic>
        <p:nvPicPr>
          <p:cNvPr id="5" name="图片 4">
            <a:extLst>
              <a:ext uri="{FF2B5EF4-FFF2-40B4-BE49-F238E27FC236}">
                <a16:creationId xmlns:a16="http://schemas.microsoft.com/office/drawing/2014/main" id="{35382C21-A952-4B63-AFCC-7D37649CA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989" y="3132810"/>
            <a:ext cx="2410104" cy="1365098"/>
          </a:xfrm>
          <a:prstGeom prst="rect">
            <a:avLst/>
          </a:prstGeom>
        </p:spPr>
      </p:pic>
      <p:pic>
        <p:nvPicPr>
          <p:cNvPr id="6" name="图片 5">
            <a:extLst>
              <a:ext uri="{FF2B5EF4-FFF2-40B4-BE49-F238E27FC236}">
                <a16:creationId xmlns:a16="http://schemas.microsoft.com/office/drawing/2014/main" id="{8A3F2B6A-5DDB-4FF1-989E-65556E9DDB52}"/>
              </a:ext>
            </a:extLst>
          </p:cNvPr>
          <p:cNvPicPr>
            <a:picLocks noChangeAspect="1"/>
          </p:cNvPicPr>
          <p:nvPr/>
        </p:nvPicPr>
        <p:blipFill rotWithShape="1">
          <a:blip r:embed="rId3">
            <a:extLst>
              <a:ext uri="{28A0092B-C50C-407E-A947-70E740481C1C}">
                <a14:useLocalDpi xmlns:a14="http://schemas.microsoft.com/office/drawing/2010/main" val="0"/>
              </a:ext>
            </a:extLst>
          </a:blip>
          <a:srcRect r="10253"/>
          <a:stretch>
            <a:fillRect/>
          </a:stretch>
        </p:blipFill>
        <p:spPr>
          <a:xfrm>
            <a:off x="6527254" y="3132809"/>
            <a:ext cx="1882897" cy="2793697"/>
          </a:xfrm>
          <a:prstGeom prst="rect">
            <a:avLst/>
          </a:prstGeom>
        </p:spPr>
      </p:pic>
      <p:pic>
        <p:nvPicPr>
          <p:cNvPr id="7" name="图片 6">
            <a:extLst>
              <a:ext uri="{FF2B5EF4-FFF2-40B4-BE49-F238E27FC236}">
                <a16:creationId xmlns:a16="http://schemas.microsoft.com/office/drawing/2014/main" id="{0C9815BA-6031-4533-BD3C-1F1FCF861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598" y="4561408"/>
            <a:ext cx="2393411" cy="1365098"/>
          </a:xfrm>
          <a:prstGeom prst="rect">
            <a:avLst/>
          </a:prstGeom>
        </p:spPr>
      </p:pic>
      <p:pic>
        <p:nvPicPr>
          <p:cNvPr id="8" name="图片 7">
            <a:extLst>
              <a:ext uri="{FF2B5EF4-FFF2-40B4-BE49-F238E27FC236}">
                <a16:creationId xmlns:a16="http://schemas.microsoft.com/office/drawing/2014/main" id="{226F431D-411A-4A62-833B-D75A603718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7396" y="3118695"/>
            <a:ext cx="1570775" cy="2807811"/>
          </a:xfrm>
          <a:prstGeom prst="rect">
            <a:avLst/>
          </a:prstGeom>
        </p:spPr>
      </p:pic>
      <p:pic>
        <p:nvPicPr>
          <p:cNvPr id="9" name="图片 8">
            <a:extLst>
              <a:ext uri="{FF2B5EF4-FFF2-40B4-BE49-F238E27FC236}">
                <a16:creationId xmlns:a16="http://schemas.microsoft.com/office/drawing/2014/main" id="{DF46948F-CB2E-42C9-97D3-A2A40BDBCD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5990" y="4571122"/>
            <a:ext cx="2410104" cy="1355385"/>
          </a:xfrm>
          <a:prstGeom prst="rect">
            <a:avLst/>
          </a:prstGeom>
        </p:spPr>
      </p:pic>
      <p:pic>
        <p:nvPicPr>
          <p:cNvPr id="10" name="图片 9">
            <a:extLst>
              <a:ext uri="{FF2B5EF4-FFF2-40B4-BE49-F238E27FC236}">
                <a16:creationId xmlns:a16="http://schemas.microsoft.com/office/drawing/2014/main" id="{715F3990-2D70-48E4-B3C2-BE32447BD8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0226" y="3129006"/>
            <a:ext cx="2410105" cy="1359187"/>
          </a:xfrm>
          <a:prstGeom prst="rect">
            <a:avLst/>
          </a:prstGeom>
        </p:spPr>
      </p:pic>
      <p:sp>
        <p:nvSpPr>
          <p:cNvPr id="14" name="矩形 13">
            <a:extLst>
              <a:ext uri="{FF2B5EF4-FFF2-40B4-BE49-F238E27FC236}">
                <a16:creationId xmlns:a16="http://schemas.microsoft.com/office/drawing/2014/main" id="{0C72F9B5-02BF-4F08-96EF-7A0427D35C71}"/>
              </a:ext>
            </a:extLst>
          </p:cNvPr>
          <p:cNvSpPr/>
          <p:nvPr/>
        </p:nvSpPr>
        <p:spPr>
          <a:xfrm>
            <a:off x="1762570" y="6049616"/>
            <a:ext cx="1783080" cy="306705"/>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正常施工及停电场景</a:t>
            </a:r>
          </a:p>
        </p:txBody>
      </p:sp>
      <p:sp>
        <p:nvSpPr>
          <p:cNvPr id="16" name="矩形 15">
            <a:extLst>
              <a:ext uri="{FF2B5EF4-FFF2-40B4-BE49-F238E27FC236}">
                <a16:creationId xmlns:a16="http://schemas.microsoft.com/office/drawing/2014/main" id="{D54BA636-FA59-4958-84B4-58B2FD09E680}"/>
              </a:ext>
            </a:extLst>
          </p:cNvPr>
          <p:cNvSpPr/>
          <p:nvPr/>
        </p:nvSpPr>
        <p:spPr>
          <a:xfrm>
            <a:off x="4063105" y="6033481"/>
            <a:ext cx="2376805" cy="52197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施工前列队及进入施工区域场景</a:t>
            </a:r>
          </a:p>
        </p:txBody>
      </p:sp>
      <p:sp>
        <p:nvSpPr>
          <p:cNvPr id="18" name="矩形 17">
            <a:extLst>
              <a:ext uri="{FF2B5EF4-FFF2-40B4-BE49-F238E27FC236}">
                <a16:creationId xmlns:a16="http://schemas.microsoft.com/office/drawing/2014/main" id="{4DFEAE8E-D12E-4D53-8305-B4EF4159D295}"/>
              </a:ext>
            </a:extLst>
          </p:cNvPr>
          <p:cNvSpPr/>
          <p:nvPr/>
        </p:nvSpPr>
        <p:spPr>
          <a:xfrm>
            <a:off x="6734363" y="6033301"/>
            <a:ext cx="1427480" cy="306705"/>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工作负责人场景</a:t>
            </a:r>
          </a:p>
        </p:txBody>
      </p:sp>
      <p:sp>
        <p:nvSpPr>
          <p:cNvPr id="65" name="矩形 64">
            <a:extLst>
              <a:ext uri="{FF2B5EF4-FFF2-40B4-BE49-F238E27FC236}">
                <a16:creationId xmlns:a16="http://schemas.microsoft.com/office/drawing/2014/main" id="{81B66CE4-3404-4B78-91B4-79AEB21E668C}"/>
              </a:ext>
            </a:extLst>
          </p:cNvPr>
          <p:cNvSpPr/>
          <p:nvPr/>
        </p:nvSpPr>
        <p:spPr>
          <a:xfrm>
            <a:off x="8780081" y="6038102"/>
            <a:ext cx="894080" cy="306705"/>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验电场景</a:t>
            </a:r>
          </a:p>
        </p:txBody>
      </p:sp>
      <p:sp>
        <p:nvSpPr>
          <p:cNvPr id="67" name="对话气泡: 圆角矩形 66">
            <a:extLst>
              <a:ext uri="{FF2B5EF4-FFF2-40B4-BE49-F238E27FC236}">
                <a16:creationId xmlns:a16="http://schemas.microsoft.com/office/drawing/2014/main" id="{6DC49CDD-15A3-40A9-9E6B-9BEF8C94BAA7}"/>
              </a:ext>
            </a:extLst>
          </p:cNvPr>
          <p:cNvSpPr/>
          <p:nvPr/>
        </p:nvSpPr>
        <p:spPr>
          <a:xfrm>
            <a:off x="4439906" y="3129006"/>
            <a:ext cx="720080" cy="284227"/>
          </a:xfrm>
          <a:prstGeom prst="wedgeRoundRectCallout">
            <a:avLst>
              <a:gd name="adj1" fmla="val 46893"/>
              <a:gd name="adj2" fmla="val 107794"/>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900" b="1" dirty="0"/>
              <a:t>正常列队</a:t>
            </a:r>
          </a:p>
        </p:txBody>
      </p:sp>
      <p:sp>
        <p:nvSpPr>
          <p:cNvPr id="69" name="对话气泡: 圆角矩形 68">
            <a:extLst>
              <a:ext uri="{FF2B5EF4-FFF2-40B4-BE49-F238E27FC236}">
                <a16:creationId xmlns:a16="http://schemas.microsoft.com/office/drawing/2014/main" id="{57F84BCE-C5CC-4250-992D-02D1C863152B}"/>
              </a:ext>
            </a:extLst>
          </p:cNvPr>
          <p:cNvSpPr/>
          <p:nvPr/>
        </p:nvSpPr>
        <p:spPr>
          <a:xfrm>
            <a:off x="8889712" y="5149035"/>
            <a:ext cx="864096" cy="432048"/>
          </a:xfrm>
          <a:prstGeom prst="wedgeRoundRectCallout">
            <a:avLst>
              <a:gd name="adj1" fmla="val -24537"/>
              <a:gd name="adj2" fmla="val -133832"/>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900" b="1" dirty="0"/>
              <a:t>正确佩戴绝缘手套</a:t>
            </a:r>
          </a:p>
        </p:txBody>
      </p:sp>
      <p:sp>
        <p:nvSpPr>
          <p:cNvPr id="71" name="对话气泡: 圆角矩形 70">
            <a:extLst>
              <a:ext uri="{FF2B5EF4-FFF2-40B4-BE49-F238E27FC236}">
                <a16:creationId xmlns:a16="http://schemas.microsoft.com/office/drawing/2014/main" id="{EDEFDFC7-6042-4ABD-A593-0FF0D567DFBE}"/>
              </a:ext>
            </a:extLst>
          </p:cNvPr>
          <p:cNvSpPr/>
          <p:nvPr/>
        </p:nvSpPr>
        <p:spPr>
          <a:xfrm>
            <a:off x="4063339" y="5437067"/>
            <a:ext cx="1199575" cy="216024"/>
          </a:xfrm>
          <a:prstGeom prst="wedgeRoundRectCallout">
            <a:avLst>
              <a:gd name="adj1" fmla="val 50420"/>
              <a:gd name="adj2" fmla="val 139065"/>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900" b="1" dirty="0"/>
              <a:t>正确佩戴绝缘手套</a:t>
            </a:r>
          </a:p>
        </p:txBody>
      </p:sp>
      <p:sp>
        <p:nvSpPr>
          <p:cNvPr id="73" name="对话气泡: 圆角矩形 72">
            <a:extLst>
              <a:ext uri="{FF2B5EF4-FFF2-40B4-BE49-F238E27FC236}">
                <a16:creationId xmlns:a16="http://schemas.microsoft.com/office/drawing/2014/main" id="{FB26C308-A6BA-4DA5-A776-FCC2D0DF2C13}"/>
              </a:ext>
            </a:extLst>
          </p:cNvPr>
          <p:cNvSpPr/>
          <p:nvPr/>
        </p:nvSpPr>
        <p:spPr>
          <a:xfrm>
            <a:off x="1708899" y="5581083"/>
            <a:ext cx="1199575" cy="216024"/>
          </a:xfrm>
          <a:prstGeom prst="wedgeRoundRectCallout">
            <a:avLst>
              <a:gd name="adj1" fmla="val 40892"/>
              <a:gd name="adj2" fmla="val -167817"/>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900" b="1" dirty="0"/>
              <a:t>正确佩戴绝缘手套</a:t>
            </a:r>
          </a:p>
        </p:txBody>
      </p:sp>
      <p:sp>
        <p:nvSpPr>
          <p:cNvPr id="75" name="对话气泡: 圆角矩形 74">
            <a:extLst>
              <a:ext uri="{FF2B5EF4-FFF2-40B4-BE49-F238E27FC236}">
                <a16:creationId xmlns:a16="http://schemas.microsoft.com/office/drawing/2014/main" id="{09F41BD2-8567-4319-8498-444D4DC30353}"/>
              </a:ext>
            </a:extLst>
          </p:cNvPr>
          <p:cNvSpPr/>
          <p:nvPr/>
        </p:nvSpPr>
        <p:spPr>
          <a:xfrm>
            <a:off x="3089151" y="3158989"/>
            <a:ext cx="871422" cy="361494"/>
          </a:xfrm>
          <a:prstGeom prst="wedgeRoundRectCallout">
            <a:avLst>
              <a:gd name="adj1" fmla="val -78905"/>
              <a:gd name="adj2" fmla="val 112536"/>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900" b="1" dirty="0"/>
              <a:t>正确穿戴安全帽工作服</a:t>
            </a:r>
          </a:p>
        </p:txBody>
      </p:sp>
      <p:sp>
        <p:nvSpPr>
          <p:cNvPr id="77" name="对话气泡: 圆角矩形 76">
            <a:extLst>
              <a:ext uri="{FF2B5EF4-FFF2-40B4-BE49-F238E27FC236}">
                <a16:creationId xmlns:a16="http://schemas.microsoft.com/office/drawing/2014/main" id="{4CB6A9E6-04DF-45D1-894B-F679769F2338}"/>
              </a:ext>
            </a:extLst>
          </p:cNvPr>
          <p:cNvSpPr/>
          <p:nvPr/>
        </p:nvSpPr>
        <p:spPr>
          <a:xfrm>
            <a:off x="5991755" y="3129006"/>
            <a:ext cx="634906" cy="317525"/>
          </a:xfrm>
          <a:prstGeom prst="wedgeRoundRectCallout">
            <a:avLst>
              <a:gd name="adj1" fmla="val 67296"/>
              <a:gd name="adj2" fmla="val 11802"/>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900" b="1" dirty="0"/>
              <a:t>未穿戴安全帽</a:t>
            </a:r>
          </a:p>
        </p:txBody>
      </p:sp>
      <p:sp>
        <p:nvSpPr>
          <p:cNvPr id="79" name="对话气泡: 圆角矩形 78">
            <a:extLst>
              <a:ext uri="{FF2B5EF4-FFF2-40B4-BE49-F238E27FC236}">
                <a16:creationId xmlns:a16="http://schemas.microsoft.com/office/drawing/2014/main" id="{3C583F7C-6C05-40F8-90A9-766A9484103B}"/>
              </a:ext>
            </a:extLst>
          </p:cNvPr>
          <p:cNvSpPr/>
          <p:nvPr/>
        </p:nvSpPr>
        <p:spPr>
          <a:xfrm>
            <a:off x="6010725" y="3694128"/>
            <a:ext cx="634906" cy="317525"/>
          </a:xfrm>
          <a:prstGeom prst="wedgeRoundRectCallout">
            <a:avLst>
              <a:gd name="adj1" fmla="val 87699"/>
              <a:gd name="adj2" fmla="val 21401"/>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900" b="1" dirty="0"/>
              <a:t>未穿戴工作服</a:t>
            </a:r>
          </a:p>
        </p:txBody>
      </p:sp>
      <p:sp>
        <p:nvSpPr>
          <p:cNvPr id="81" name="对话气泡: 圆角矩形 80">
            <a:extLst>
              <a:ext uri="{FF2B5EF4-FFF2-40B4-BE49-F238E27FC236}">
                <a16:creationId xmlns:a16="http://schemas.microsoft.com/office/drawing/2014/main" id="{CF1AF995-0EFF-42B8-B119-D211D203C269}"/>
              </a:ext>
            </a:extLst>
          </p:cNvPr>
          <p:cNvSpPr/>
          <p:nvPr/>
        </p:nvSpPr>
        <p:spPr>
          <a:xfrm>
            <a:off x="5575014" y="4505740"/>
            <a:ext cx="871422" cy="361494"/>
          </a:xfrm>
          <a:prstGeom prst="wedgeRoundRectCallout">
            <a:avLst>
              <a:gd name="adj1" fmla="val -61416"/>
              <a:gd name="adj2" fmla="val 117806"/>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900" b="1" dirty="0"/>
              <a:t>正确穿戴安全帽工作服</a:t>
            </a:r>
          </a:p>
        </p:txBody>
      </p:sp>
      <p:sp>
        <p:nvSpPr>
          <p:cNvPr id="83" name="对话气泡: 圆角矩形 82">
            <a:extLst>
              <a:ext uri="{FF2B5EF4-FFF2-40B4-BE49-F238E27FC236}">
                <a16:creationId xmlns:a16="http://schemas.microsoft.com/office/drawing/2014/main" id="{B5D35BB7-2710-4B78-A73D-2D2095EB3487}"/>
              </a:ext>
            </a:extLst>
          </p:cNvPr>
          <p:cNvSpPr/>
          <p:nvPr/>
        </p:nvSpPr>
        <p:spPr>
          <a:xfrm>
            <a:off x="9194912" y="3129006"/>
            <a:ext cx="871422" cy="361494"/>
          </a:xfrm>
          <a:prstGeom prst="wedgeRoundRectCallout">
            <a:avLst>
              <a:gd name="adj1" fmla="val -41741"/>
              <a:gd name="adj2" fmla="val 101997"/>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900" b="1" dirty="0"/>
              <a:t>正确穿戴安全帽工作服</a:t>
            </a:r>
          </a:p>
        </p:txBody>
      </p:sp>
    </p:spTree>
    <p:extLst>
      <p:ext uri="{BB962C8B-B14F-4D97-AF65-F5344CB8AC3E}">
        <p14:creationId xmlns:p14="http://schemas.microsoft.com/office/powerpoint/2010/main" val="548685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3" name="文本框 2">
            <a:extLst>
              <a:ext uri="{FF2B5EF4-FFF2-40B4-BE49-F238E27FC236}">
                <a16:creationId xmlns:a16="http://schemas.microsoft.com/office/drawing/2014/main" id="{A79DB118-42FE-4211-A616-EA36959B644A}"/>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基于人工智能技术的现场安全监察系统</a:t>
            </a:r>
          </a:p>
        </p:txBody>
      </p:sp>
      <p:pic>
        <p:nvPicPr>
          <p:cNvPr id="11" name="图片 10">
            <a:extLst>
              <a:ext uri="{FF2B5EF4-FFF2-40B4-BE49-F238E27FC236}">
                <a16:creationId xmlns:a16="http://schemas.microsoft.com/office/drawing/2014/main" id="{E3B144BF-EA57-41DA-A23F-450158EE1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686" y="1388397"/>
            <a:ext cx="9144000" cy="4928016"/>
          </a:xfrm>
          <a:prstGeom prst="rect">
            <a:avLst/>
          </a:prstGeom>
        </p:spPr>
      </p:pic>
    </p:spTree>
    <p:extLst>
      <p:ext uri="{BB962C8B-B14F-4D97-AF65-F5344CB8AC3E}">
        <p14:creationId xmlns:p14="http://schemas.microsoft.com/office/powerpoint/2010/main" val="3795288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3" name="文本框 2">
            <a:extLst>
              <a:ext uri="{FF2B5EF4-FFF2-40B4-BE49-F238E27FC236}">
                <a16:creationId xmlns:a16="http://schemas.microsoft.com/office/drawing/2014/main" id="{A79DB118-42FE-4211-A616-EA36959B644A}"/>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多旋翼无人机盘煤系统</a:t>
            </a:r>
          </a:p>
        </p:txBody>
      </p:sp>
      <p:pic>
        <p:nvPicPr>
          <p:cNvPr id="2" name="图片 -2147482624" descr="P51227-093335">
            <a:extLst>
              <a:ext uri="{FF2B5EF4-FFF2-40B4-BE49-F238E27FC236}">
                <a16:creationId xmlns:a16="http://schemas.microsoft.com/office/drawing/2014/main" id="{54036325-4F77-4323-9FB1-A7B60BE01C49}"/>
              </a:ext>
            </a:extLst>
          </p:cNvPr>
          <p:cNvPicPr>
            <a:picLocks noChangeAspect="1"/>
          </p:cNvPicPr>
          <p:nvPr/>
        </p:nvPicPr>
        <p:blipFill>
          <a:blip r:embed="rId2"/>
          <a:srcRect l="4086" t="3799" r="6129" b="9247"/>
          <a:stretch>
            <a:fillRect/>
          </a:stretch>
        </p:blipFill>
        <p:spPr>
          <a:xfrm>
            <a:off x="550590" y="1628800"/>
            <a:ext cx="3420642" cy="2484707"/>
          </a:xfrm>
          <a:prstGeom prst="rect">
            <a:avLst/>
          </a:prstGeom>
          <a:noFill/>
          <a:ln w="9525">
            <a:noFill/>
            <a:miter/>
          </a:ln>
        </p:spPr>
      </p:pic>
      <p:pic>
        <p:nvPicPr>
          <p:cNvPr id="6" name="图片 5">
            <a:extLst>
              <a:ext uri="{FF2B5EF4-FFF2-40B4-BE49-F238E27FC236}">
                <a16:creationId xmlns:a16="http://schemas.microsoft.com/office/drawing/2014/main" id="{9CB49295-A1C5-4461-A81D-A7614C4283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1971" y="1628800"/>
            <a:ext cx="3312942" cy="2484707"/>
          </a:xfrm>
          <a:prstGeom prst="rect">
            <a:avLst/>
          </a:prstGeom>
        </p:spPr>
      </p:pic>
      <p:sp>
        <p:nvSpPr>
          <p:cNvPr id="8" name="矩形 7">
            <a:extLst>
              <a:ext uri="{FF2B5EF4-FFF2-40B4-BE49-F238E27FC236}">
                <a16:creationId xmlns:a16="http://schemas.microsoft.com/office/drawing/2014/main" id="{FB4813C6-A826-43AB-9FEC-EAD0C392B10E}"/>
              </a:ext>
            </a:extLst>
          </p:cNvPr>
          <p:cNvSpPr/>
          <p:nvPr/>
        </p:nvSpPr>
        <p:spPr>
          <a:xfrm>
            <a:off x="1307318" y="4173829"/>
            <a:ext cx="1654620" cy="360355"/>
          </a:xfrm>
          <a:prstGeom prst="rect">
            <a:avLst/>
          </a:prstGeom>
        </p:spPr>
        <p:txBody>
          <a:bodyPr wrap="none">
            <a:spAutoFit/>
          </a:bodyPr>
          <a:lstStyle/>
          <a:p>
            <a:pPr indent="304800" algn="ctr">
              <a:lnSpc>
                <a:spcPts val="2200"/>
              </a:lnSpc>
              <a:spcAft>
                <a:spcPts val="0"/>
              </a:spcAft>
            </a:pPr>
            <a:r>
              <a:rPr lang="zh-CN" altLang="en-US" b="1" kern="100" dirty="0">
                <a:latin typeface="Calibri" panose="020F0502020204030204" pitchFamily="34" charset="0"/>
                <a:ea typeface="宋体" panose="02010600030101010101" pitchFamily="2" charset="-122"/>
                <a:cs typeface="Times New Roman" panose="02020603050405020304" pitchFamily="18" charset="0"/>
              </a:rPr>
              <a:t>第一代设备</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603B213D-7625-4918-9AA6-C8E65746F57B}"/>
              </a:ext>
            </a:extLst>
          </p:cNvPr>
          <p:cNvSpPr/>
          <p:nvPr/>
        </p:nvSpPr>
        <p:spPr>
          <a:xfrm>
            <a:off x="4607497" y="4173828"/>
            <a:ext cx="1654620" cy="360355"/>
          </a:xfrm>
          <a:prstGeom prst="rect">
            <a:avLst/>
          </a:prstGeom>
        </p:spPr>
        <p:txBody>
          <a:bodyPr wrap="none">
            <a:spAutoFit/>
          </a:bodyPr>
          <a:lstStyle/>
          <a:p>
            <a:pPr indent="304800" algn="ctr">
              <a:lnSpc>
                <a:spcPts val="2200"/>
              </a:lnSpc>
              <a:spcAft>
                <a:spcPts val="0"/>
              </a:spcAft>
            </a:pPr>
            <a:r>
              <a:rPr lang="zh-CN" altLang="en-US" b="1" kern="100" dirty="0">
                <a:latin typeface="Calibri" panose="020F0502020204030204" pitchFamily="34" charset="0"/>
                <a:ea typeface="宋体" panose="02010600030101010101" pitchFamily="2" charset="-122"/>
                <a:cs typeface="Times New Roman" panose="02020603050405020304" pitchFamily="18" charset="0"/>
              </a:rPr>
              <a:t>第二代设备</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4" name="图片 -2147482623" descr="QQ图片20160104143005">
            <a:extLst>
              <a:ext uri="{FF2B5EF4-FFF2-40B4-BE49-F238E27FC236}">
                <a16:creationId xmlns:a16="http://schemas.microsoft.com/office/drawing/2014/main" id="{E5D292A0-C7AB-49DE-ABB9-E33962F22F49}"/>
              </a:ext>
            </a:extLst>
          </p:cNvPr>
          <p:cNvPicPr>
            <a:picLocks noChangeAspect="1"/>
          </p:cNvPicPr>
          <p:nvPr/>
        </p:nvPicPr>
        <p:blipFill>
          <a:blip r:embed="rId4"/>
          <a:stretch>
            <a:fillRect/>
          </a:stretch>
        </p:blipFill>
        <p:spPr>
          <a:xfrm>
            <a:off x="7541036" y="1634119"/>
            <a:ext cx="3595158" cy="2479388"/>
          </a:xfrm>
          <a:prstGeom prst="rect">
            <a:avLst/>
          </a:prstGeom>
          <a:noFill/>
          <a:ln w="9525">
            <a:noFill/>
            <a:miter/>
          </a:ln>
        </p:spPr>
      </p:pic>
      <p:sp>
        <p:nvSpPr>
          <p:cNvPr id="16" name="文本框 15">
            <a:extLst>
              <a:ext uri="{FF2B5EF4-FFF2-40B4-BE49-F238E27FC236}">
                <a16:creationId xmlns:a16="http://schemas.microsoft.com/office/drawing/2014/main" id="{F69049B0-5C78-43AA-914A-99D5CC0B3BE4}"/>
              </a:ext>
            </a:extLst>
          </p:cNvPr>
          <p:cNvSpPr txBox="1"/>
          <p:nvPr/>
        </p:nvSpPr>
        <p:spPr>
          <a:xfrm>
            <a:off x="6131854" y="4173828"/>
            <a:ext cx="6096000" cy="360355"/>
          </a:xfrm>
          <a:prstGeom prst="rect">
            <a:avLst/>
          </a:prstGeom>
          <a:noFill/>
        </p:spPr>
        <p:txBody>
          <a:bodyPr wrap="square">
            <a:spAutoFit/>
          </a:bodyPr>
          <a:lstStyle/>
          <a:p>
            <a:pPr indent="304800" algn="ctr">
              <a:lnSpc>
                <a:spcPts val="2200"/>
              </a:lnSpc>
              <a:spcAft>
                <a:spcPts val="0"/>
              </a:spcAft>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盘煤测试结果图</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970C2297-3F52-41C5-9FA8-0D3CF0AE173E}"/>
              </a:ext>
            </a:extLst>
          </p:cNvPr>
          <p:cNvSpPr/>
          <p:nvPr/>
        </p:nvSpPr>
        <p:spPr>
          <a:xfrm>
            <a:off x="1273417" y="5023826"/>
            <a:ext cx="9417963" cy="707886"/>
          </a:xfrm>
          <a:prstGeom prst="rect">
            <a:avLst/>
          </a:prstGeom>
        </p:spPr>
        <p:txBody>
          <a:bodyPr wrap="none">
            <a:spAutoFit/>
          </a:bodyPr>
          <a:lstStyle/>
          <a:p>
            <a:r>
              <a:rPr lang="zh-CN" altLang="en-US" sz="2000" kern="0" dirty="0">
                <a:latin typeface="Times New Roman" panose="02020603050405020304" pitchFamily="18" charset="0"/>
                <a:cs typeface="Times New Roman" panose="02020603050405020304" pitchFamily="18" charset="0"/>
              </a:rPr>
              <a:t>应用及试点地点：长沙华电电厂、浙江乌沙山电场、武安大唐电厂、马头大唐电场</a:t>
            </a:r>
            <a:endParaRPr lang="en-US" altLang="zh-CN" sz="2000" kern="0" dirty="0">
              <a:latin typeface="Times New Roman" panose="02020603050405020304" pitchFamily="18" charset="0"/>
              <a:cs typeface="Times New Roman" panose="02020603050405020304" pitchFamily="18" charset="0"/>
            </a:endParaRPr>
          </a:p>
          <a:p>
            <a:r>
              <a:rPr lang="zh-CN" altLang="en-US" sz="2000" kern="0" dirty="0">
                <a:latin typeface="Times New Roman" panose="02020603050405020304" pitchFamily="18" charset="0"/>
                <a:cs typeface="Times New Roman" panose="02020603050405020304" pitchFamily="18" charset="0"/>
              </a:rPr>
              <a:t>项目已完成研发落地，目前在推广销售阶段。</a:t>
            </a:r>
          </a:p>
        </p:txBody>
      </p:sp>
    </p:spTree>
    <p:extLst>
      <p:ext uri="{BB962C8B-B14F-4D97-AF65-F5344CB8AC3E}">
        <p14:creationId xmlns:p14="http://schemas.microsoft.com/office/powerpoint/2010/main" val="1813317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3" name="文本框 2">
            <a:extLst>
              <a:ext uri="{FF2B5EF4-FFF2-40B4-BE49-F238E27FC236}">
                <a16:creationId xmlns:a16="http://schemas.microsoft.com/office/drawing/2014/main" id="{A79DB118-42FE-4211-A616-EA36959B644A}"/>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4.</a:t>
            </a:r>
            <a:r>
              <a:rPr lang="zh-CN" altLang="en-US" sz="2000" dirty="0">
                <a:latin typeface="黑体" panose="02010609060101010101" pitchFamily="49" charset="-122"/>
                <a:ea typeface="黑体" panose="02010609060101010101" pitchFamily="49" charset="-122"/>
                <a:cs typeface="Times New Roman" panose="02020603050405020304" pitchFamily="18" charset="0"/>
              </a:rPr>
              <a:t>行业专用机器人开发应用</a:t>
            </a:r>
          </a:p>
        </p:txBody>
      </p:sp>
      <p:pic>
        <p:nvPicPr>
          <p:cNvPr id="2" name="图片 5" descr="mmexport1476187079640">
            <a:extLst>
              <a:ext uri="{FF2B5EF4-FFF2-40B4-BE49-F238E27FC236}">
                <a16:creationId xmlns:a16="http://schemas.microsoft.com/office/drawing/2014/main" id="{413AB59F-818B-4739-9CD7-4C2FE24EAD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2958" y="1792581"/>
            <a:ext cx="2967982" cy="22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C4D0C7A0-4D52-42C3-82B8-42FF5AE2CD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620" b="20092"/>
          <a:stretch/>
        </p:blipFill>
        <p:spPr>
          <a:xfrm>
            <a:off x="7175326" y="1792581"/>
            <a:ext cx="4410140" cy="2225587"/>
          </a:xfrm>
          <a:prstGeom prst="rect">
            <a:avLst/>
          </a:prstGeom>
        </p:spPr>
      </p:pic>
      <p:pic>
        <p:nvPicPr>
          <p:cNvPr id="8" name="图片 7" descr="mmexport1456627264771">
            <a:extLst>
              <a:ext uri="{FF2B5EF4-FFF2-40B4-BE49-F238E27FC236}">
                <a16:creationId xmlns:a16="http://schemas.microsoft.com/office/drawing/2014/main" id="{843D9146-B346-4AA6-82D5-CED143EB4299}"/>
              </a:ext>
            </a:extLst>
          </p:cNvPr>
          <p:cNvPicPr>
            <a:picLocks noChangeAspect="1"/>
          </p:cNvPicPr>
          <p:nvPr/>
        </p:nvPicPr>
        <p:blipFill>
          <a:blip r:embed="rId4"/>
          <a:stretch>
            <a:fillRect/>
          </a:stretch>
        </p:blipFill>
        <p:spPr>
          <a:xfrm>
            <a:off x="550590" y="1792581"/>
            <a:ext cx="2967982" cy="2225587"/>
          </a:xfrm>
          <a:prstGeom prst="rect">
            <a:avLst/>
          </a:prstGeom>
          <a:noFill/>
          <a:ln w="9525">
            <a:noFill/>
            <a:miter/>
          </a:ln>
        </p:spPr>
      </p:pic>
      <p:sp>
        <p:nvSpPr>
          <p:cNvPr id="10" name="矩形 9">
            <a:extLst>
              <a:ext uri="{FF2B5EF4-FFF2-40B4-BE49-F238E27FC236}">
                <a16:creationId xmlns:a16="http://schemas.microsoft.com/office/drawing/2014/main" id="{504C72BD-484B-4ABE-AE79-8318A0353866}"/>
              </a:ext>
            </a:extLst>
          </p:cNvPr>
          <p:cNvSpPr/>
          <p:nvPr/>
        </p:nvSpPr>
        <p:spPr>
          <a:xfrm>
            <a:off x="766614" y="4134102"/>
            <a:ext cx="2351926" cy="360355"/>
          </a:xfrm>
          <a:prstGeom prst="rect">
            <a:avLst/>
          </a:prstGeom>
        </p:spPr>
        <p:txBody>
          <a:bodyPr wrap="none">
            <a:spAutoFit/>
          </a:bodyPr>
          <a:lstStyle/>
          <a:p>
            <a:pPr indent="304800">
              <a:lnSpc>
                <a:spcPts val="2200"/>
              </a:lnSpc>
              <a:spcAft>
                <a:spcPts val="0"/>
              </a:spcAft>
            </a:pPr>
            <a:r>
              <a:rPr lang="zh-CN" altLang="en-US" b="1" kern="100" dirty="0">
                <a:latin typeface="Calibri" panose="020F0502020204030204" pitchFamily="34" charset="0"/>
                <a:ea typeface="宋体" panose="02010600030101010101" pitchFamily="2" charset="-122"/>
                <a:cs typeface="Times New Roman" panose="02020603050405020304" pitchFamily="18" charset="0"/>
              </a:rPr>
              <a:t>变电站巡检机器人</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BD48D7FF-2AA6-4CA1-B0A0-C0712B7D7DD9}"/>
              </a:ext>
            </a:extLst>
          </p:cNvPr>
          <p:cNvSpPr/>
          <p:nvPr/>
        </p:nvSpPr>
        <p:spPr>
          <a:xfrm>
            <a:off x="3878436" y="4134102"/>
            <a:ext cx="2584362" cy="360355"/>
          </a:xfrm>
          <a:prstGeom prst="rect">
            <a:avLst/>
          </a:prstGeom>
        </p:spPr>
        <p:txBody>
          <a:bodyPr wrap="none">
            <a:spAutoFit/>
          </a:bodyPr>
          <a:lstStyle/>
          <a:p>
            <a:pPr indent="304800">
              <a:lnSpc>
                <a:spcPts val="2200"/>
              </a:lnSpc>
              <a:spcAft>
                <a:spcPts val="0"/>
              </a:spcAft>
            </a:pPr>
            <a:r>
              <a:rPr lang="zh-CN" altLang="en-US" b="1" kern="100" dirty="0">
                <a:latin typeface="Calibri" panose="020F0502020204030204" pitchFamily="34" charset="0"/>
                <a:ea typeface="宋体" panose="02010600030101010101" pitchFamily="2" charset="-122"/>
                <a:cs typeface="Times New Roman" panose="02020603050405020304" pitchFamily="18" charset="0"/>
              </a:rPr>
              <a:t>电缆隧道巡检机器人</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B9953585-8220-4820-9EEF-D3B840416CCC}"/>
              </a:ext>
            </a:extLst>
          </p:cNvPr>
          <p:cNvSpPr/>
          <p:nvPr/>
        </p:nvSpPr>
        <p:spPr>
          <a:xfrm>
            <a:off x="8088215" y="4134101"/>
            <a:ext cx="2119491" cy="360355"/>
          </a:xfrm>
          <a:prstGeom prst="rect">
            <a:avLst/>
          </a:prstGeom>
        </p:spPr>
        <p:txBody>
          <a:bodyPr wrap="none">
            <a:spAutoFit/>
          </a:bodyPr>
          <a:lstStyle/>
          <a:p>
            <a:pPr indent="304800">
              <a:lnSpc>
                <a:spcPts val="2200"/>
              </a:lnSpc>
              <a:spcAft>
                <a:spcPts val="0"/>
              </a:spcAft>
            </a:pPr>
            <a:r>
              <a:rPr lang="zh-CN" altLang="en-US" b="1" kern="100" dirty="0">
                <a:latin typeface="Calibri" panose="020F0502020204030204" pitchFamily="34" charset="0"/>
                <a:ea typeface="宋体" panose="02010600030101010101" pitchFamily="2" charset="-122"/>
                <a:cs typeface="Times New Roman" panose="02020603050405020304" pitchFamily="18" charset="0"/>
              </a:rPr>
              <a:t>绝缘喷涂机器人</a:t>
            </a:r>
            <a:endParaRPr lang="zh-CN"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F4007E9E-B26A-4F84-9D41-E667F90CDE5D}"/>
              </a:ext>
            </a:extLst>
          </p:cNvPr>
          <p:cNvSpPr/>
          <p:nvPr/>
        </p:nvSpPr>
        <p:spPr>
          <a:xfrm>
            <a:off x="2436495" y="5085184"/>
            <a:ext cx="6083717" cy="707886"/>
          </a:xfrm>
          <a:prstGeom prst="rect">
            <a:avLst/>
          </a:prstGeom>
        </p:spPr>
        <p:txBody>
          <a:bodyPr wrap="none">
            <a:spAutoFit/>
          </a:bodyPr>
          <a:lstStyle/>
          <a:p>
            <a:r>
              <a:rPr lang="zh-CN" altLang="en-US" sz="2000" kern="0" dirty="0">
                <a:latin typeface="Times New Roman" panose="02020603050405020304" pitchFamily="18" charset="0"/>
                <a:cs typeface="Times New Roman" panose="02020603050405020304" pitchFamily="18" charset="0"/>
              </a:rPr>
              <a:t>应用及试点地点：安徽省电力公司，山东省电力公司</a:t>
            </a:r>
            <a:endParaRPr lang="en-US" altLang="zh-CN" sz="2000" kern="0" dirty="0">
              <a:latin typeface="Times New Roman" panose="02020603050405020304" pitchFamily="18" charset="0"/>
              <a:cs typeface="Times New Roman" panose="02020603050405020304" pitchFamily="18" charset="0"/>
            </a:endParaRPr>
          </a:p>
          <a:p>
            <a:r>
              <a:rPr lang="zh-CN" altLang="en-US" sz="2000" kern="0" dirty="0">
                <a:latin typeface="Times New Roman" panose="02020603050405020304" pitchFamily="18" charset="0"/>
                <a:cs typeface="Times New Roman" panose="02020603050405020304" pitchFamily="18" charset="0"/>
              </a:rPr>
              <a:t>项目已完成研发落地，目前在推广销售阶段。</a:t>
            </a:r>
          </a:p>
        </p:txBody>
      </p:sp>
    </p:spTree>
    <p:extLst>
      <p:ext uri="{BB962C8B-B14F-4D97-AF65-F5344CB8AC3E}">
        <p14:creationId xmlns:p14="http://schemas.microsoft.com/office/powerpoint/2010/main" val="1369514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86080" y="358140"/>
            <a:ext cx="410083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2.2  主营</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业务产品及服务</a:t>
            </a:r>
          </a:p>
        </p:txBody>
      </p:sp>
      <p:sp>
        <p:nvSpPr>
          <p:cNvPr id="3" name="文本框 2">
            <a:extLst>
              <a:ext uri="{FF2B5EF4-FFF2-40B4-BE49-F238E27FC236}">
                <a16:creationId xmlns:a16="http://schemas.microsoft.com/office/drawing/2014/main" id="{A79DB118-42FE-4211-A616-EA36959B644A}"/>
              </a:ext>
            </a:extLst>
          </p:cNvPr>
          <p:cNvSpPr txBox="1"/>
          <p:nvPr/>
        </p:nvSpPr>
        <p:spPr>
          <a:xfrm>
            <a:off x="293354" y="834429"/>
            <a:ext cx="6985644" cy="48186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cs typeface="Times New Roman" panose="02020603050405020304" pitchFamily="18" charset="0"/>
              </a:rPr>
              <a:t>4.</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第三方智能运维检修服务</a:t>
            </a:r>
          </a:p>
        </p:txBody>
      </p:sp>
      <p:sp>
        <p:nvSpPr>
          <p:cNvPr id="2" name="副标题 2">
            <a:extLst>
              <a:ext uri="{FF2B5EF4-FFF2-40B4-BE49-F238E27FC236}">
                <a16:creationId xmlns:a16="http://schemas.microsoft.com/office/drawing/2014/main" id="{E88E51B5-B6A0-4F4A-BA81-E47AA1D34135}"/>
              </a:ext>
            </a:extLst>
          </p:cNvPr>
          <p:cNvSpPr txBox="1">
            <a:spLocks/>
          </p:cNvSpPr>
          <p:nvPr/>
        </p:nvSpPr>
        <p:spPr>
          <a:xfrm>
            <a:off x="823522" y="3287818"/>
            <a:ext cx="2869121" cy="32332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10kV</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电缆振荡波检测服务</a:t>
            </a:r>
          </a:p>
        </p:txBody>
      </p:sp>
      <p:pic>
        <p:nvPicPr>
          <p:cNvPr id="6" name="图片 5">
            <a:extLst>
              <a:ext uri="{FF2B5EF4-FFF2-40B4-BE49-F238E27FC236}">
                <a16:creationId xmlns:a16="http://schemas.microsoft.com/office/drawing/2014/main" id="{574C2BD0-553C-484E-9F15-2FEE2734C25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23522" y="1361182"/>
            <a:ext cx="2880000" cy="1798055"/>
          </a:xfrm>
          <a:prstGeom prst="rect">
            <a:avLst/>
          </a:prstGeom>
        </p:spPr>
      </p:pic>
      <p:pic>
        <p:nvPicPr>
          <p:cNvPr id="8" name="图片 7">
            <a:extLst>
              <a:ext uri="{FF2B5EF4-FFF2-40B4-BE49-F238E27FC236}">
                <a16:creationId xmlns:a16="http://schemas.microsoft.com/office/drawing/2014/main" id="{C648CF25-82C1-46EA-AF7F-22B86F9661E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215448" y="1356895"/>
            <a:ext cx="2880000" cy="1800000"/>
          </a:xfrm>
          <a:prstGeom prst="rect">
            <a:avLst/>
          </a:prstGeom>
        </p:spPr>
      </p:pic>
      <p:sp>
        <p:nvSpPr>
          <p:cNvPr id="10" name="副标题 2">
            <a:extLst>
              <a:ext uri="{FF2B5EF4-FFF2-40B4-BE49-F238E27FC236}">
                <a16:creationId xmlns:a16="http://schemas.microsoft.com/office/drawing/2014/main" id="{37D737AA-DEB1-4097-BC5C-EEBA62792302}"/>
              </a:ext>
            </a:extLst>
          </p:cNvPr>
          <p:cNvSpPr txBox="1">
            <a:spLocks/>
          </p:cNvSpPr>
          <p:nvPr/>
        </p:nvSpPr>
        <p:spPr>
          <a:xfrm>
            <a:off x="4227521" y="3300383"/>
            <a:ext cx="2448490" cy="32332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800" b="1" dirty="0">
                <a:latin typeface="宋体" panose="02010600030101010101" pitchFamily="2" charset="-122"/>
                <a:ea typeface="宋体" panose="02010600030101010101" pitchFamily="2" charset="-122"/>
              </a:rPr>
              <a:t>无人机巡线检测服务</a:t>
            </a:r>
          </a:p>
        </p:txBody>
      </p:sp>
      <p:pic>
        <p:nvPicPr>
          <p:cNvPr id="14" name="图片 13">
            <a:extLst>
              <a:ext uri="{FF2B5EF4-FFF2-40B4-BE49-F238E27FC236}">
                <a16:creationId xmlns:a16="http://schemas.microsoft.com/office/drawing/2014/main" id="{6322227A-AD05-42EB-9C95-1D951BE4FE11}"/>
              </a:ext>
            </a:extLst>
          </p:cNvPr>
          <p:cNvPicPr>
            <a:picLocks/>
          </p:cNvPicPr>
          <p:nvPr/>
        </p:nvPicPr>
        <p:blipFill rotWithShape="1">
          <a:blip r:embed="rId4"/>
          <a:srcRect l="55864" t="940"/>
          <a:stretch/>
        </p:blipFill>
        <p:spPr>
          <a:xfrm>
            <a:off x="770572" y="3714345"/>
            <a:ext cx="2880000" cy="1800000"/>
          </a:xfrm>
          <a:prstGeom prst="rect">
            <a:avLst/>
          </a:prstGeom>
        </p:spPr>
      </p:pic>
      <p:sp>
        <p:nvSpPr>
          <p:cNvPr id="16" name="副标题 2">
            <a:extLst>
              <a:ext uri="{FF2B5EF4-FFF2-40B4-BE49-F238E27FC236}">
                <a16:creationId xmlns:a16="http://schemas.microsoft.com/office/drawing/2014/main" id="{EFBAB641-50AA-4AE8-8CDA-02CF43245953}"/>
              </a:ext>
            </a:extLst>
          </p:cNvPr>
          <p:cNvSpPr txBox="1">
            <a:spLocks/>
          </p:cNvSpPr>
          <p:nvPr/>
        </p:nvSpPr>
        <p:spPr>
          <a:xfrm>
            <a:off x="955799" y="5636567"/>
            <a:ext cx="2179369" cy="451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800" b="1" dirty="0">
                <a:latin typeface="宋体" panose="02010600030101010101" pitchFamily="2" charset="-122"/>
                <a:ea typeface="宋体" panose="02010600030101010101" pitchFamily="2" charset="-122"/>
              </a:rPr>
              <a:t>开关柜检测服务</a:t>
            </a:r>
          </a:p>
        </p:txBody>
      </p:sp>
      <p:pic>
        <p:nvPicPr>
          <p:cNvPr id="18" name="图片 17">
            <a:extLst>
              <a:ext uri="{FF2B5EF4-FFF2-40B4-BE49-F238E27FC236}">
                <a16:creationId xmlns:a16="http://schemas.microsoft.com/office/drawing/2014/main" id="{0EAE499D-B12D-48DD-B6EA-2C51C684D01B}"/>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4188973" y="3714267"/>
            <a:ext cx="2880000" cy="1800000"/>
          </a:xfrm>
          <a:prstGeom prst="rect">
            <a:avLst/>
          </a:prstGeom>
        </p:spPr>
      </p:pic>
      <p:sp>
        <p:nvSpPr>
          <p:cNvPr id="20" name="副标题 2">
            <a:extLst>
              <a:ext uri="{FF2B5EF4-FFF2-40B4-BE49-F238E27FC236}">
                <a16:creationId xmlns:a16="http://schemas.microsoft.com/office/drawing/2014/main" id="{FA74AD45-8070-4772-9A82-11F4D8119962}"/>
              </a:ext>
            </a:extLst>
          </p:cNvPr>
          <p:cNvSpPr txBox="1">
            <a:spLocks/>
          </p:cNvSpPr>
          <p:nvPr/>
        </p:nvSpPr>
        <p:spPr>
          <a:xfrm>
            <a:off x="4372210" y="5676044"/>
            <a:ext cx="2082016" cy="3729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GIS</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检测服务</a:t>
            </a:r>
          </a:p>
        </p:txBody>
      </p:sp>
      <p:pic>
        <p:nvPicPr>
          <p:cNvPr id="22" name="图片 21">
            <a:extLst>
              <a:ext uri="{FF2B5EF4-FFF2-40B4-BE49-F238E27FC236}">
                <a16:creationId xmlns:a16="http://schemas.microsoft.com/office/drawing/2014/main" id="{ED71868F-FC79-4650-93CB-1052ED6CFF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7607374" y="1356895"/>
            <a:ext cx="2880000" cy="1800000"/>
          </a:xfrm>
          <a:prstGeom prst="rect">
            <a:avLst/>
          </a:prstGeom>
        </p:spPr>
      </p:pic>
      <p:sp>
        <p:nvSpPr>
          <p:cNvPr id="24" name="副标题 2">
            <a:extLst>
              <a:ext uri="{FF2B5EF4-FFF2-40B4-BE49-F238E27FC236}">
                <a16:creationId xmlns:a16="http://schemas.microsoft.com/office/drawing/2014/main" id="{F21C16D4-ED7F-44D2-B479-8AC2682093E7}"/>
              </a:ext>
            </a:extLst>
          </p:cNvPr>
          <p:cNvSpPr txBox="1">
            <a:spLocks/>
          </p:cNvSpPr>
          <p:nvPr/>
        </p:nvSpPr>
        <p:spPr>
          <a:xfrm>
            <a:off x="7824823" y="3287818"/>
            <a:ext cx="2439009" cy="3485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800" b="1" dirty="0">
                <a:latin typeface="宋体" panose="02010600030101010101" pitchFamily="2" charset="-122"/>
                <a:ea typeface="宋体" panose="02010600030101010101" pitchFamily="2" charset="-122"/>
              </a:rPr>
              <a:t>红外热成像检测服务</a:t>
            </a:r>
          </a:p>
        </p:txBody>
      </p:sp>
      <p:pic>
        <p:nvPicPr>
          <p:cNvPr id="26" name="图片 25">
            <a:extLst>
              <a:ext uri="{FF2B5EF4-FFF2-40B4-BE49-F238E27FC236}">
                <a16:creationId xmlns:a16="http://schemas.microsoft.com/office/drawing/2014/main" id="{1764A627-0FAB-40BD-BF81-3D6BA2DDBBA0}"/>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7607374" y="3809128"/>
            <a:ext cx="2880000" cy="1800000"/>
          </a:xfrm>
          <a:prstGeom prst="rect">
            <a:avLst/>
          </a:prstGeom>
        </p:spPr>
      </p:pic>
      <p:sp>
        <p:nvSpPr>
          <p:cNvPr id="28" name="副标题 2">
            <a:extLst>
              <a:ext uri="{FF2B5EF4-FFF2-40B4-BE49-F238E27FC236}">
                <a16:creationId xmlns:a16="http://schemas.microsoft.com/office/drawing/2014/main" id="{79FB790A-D202-4672-B5AA-F93C9883395C}"/>
              </a:ext>
            </a:extLst>
          </p:cNvPr>
          <p:cNvSpPr txBox="1">
            <a:spLocks/>
          </p:cNvSpPr>
          <p:nvPr/>
        </p:nvSpPr>
        <p:spPr>
          <a:xfrm>
            <a:off x="7856612" y="5676044"/>
            <a:ext cx="2298334" cy="4131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800" b="1" dirty="0">
                <a:latin typeface="宋体" panose="02010600030101010101" pitchFamily="2" charset="-122"/>
                <a:ea typeface="宋体" panose="02010600030101010101" pitchFamily="2" charset="-122"/>
              </a:rPr>
              <a:t>紫外成像检测服务</a:t>
            </a:r>
          </a:p>
        </p:txBody>
      </p:sp>
      <p:sp>
        <p:nvSpPr>
          <p:cNvPr id="30" name="副标题 2">
            <a:extLst>
              <a:ext uri="{FF2B5EF4-FFF2-40B4-BE49-F238E27FC236}">
                <a16:creationId xmlns:a16="http://schemas.microsoft.com/office/drawing/2014/main" id="{E6A1C8FD-07D3-46BA-BD30-78585A0AB3F3}"/>
              </a:ext>
            </a:extLst>
          </p:cNvPr>
          <p:cNvSpPr txBox="1">
            <a:spLocks/>
          </p:cNvSpPr>
          <p:nvPr/>
        </p:nvSpPr>
        <p:spPr>
          <a:xfrm>
            <a:off x="1198662" y="6166500"/>
            <a:ext cx="8761412" cy="4131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800" b="1" u="sng" dirty="0">
                <a:solidFill>
                  <a:srgbClr val="FF0000"/>
                </a:solidFill>
                <a:latin typeface="宋体" panose="02010600030101010101" pitchFamily="2" charset="-122"/>
                <a:ea typeface="宋体" panose="02010600030101010101" pitchFamily="2" charset="-122"/>
              </a:rPr>
              <a:t>可开展相关的电网第三方智能运维检测服务</a:t>
            </a:r>
          </a:p>
        </p:txBody>
      </p:sp>
    </p:spTree>
    <p:extLst>
      <p:ext uri="{BB962C8B-B14F-4D97-AF65-F5344CB8AC3E}">
        <p14:creationId xmlns:p14="http://schemas.microsoft.com/office/powerpoint/2010/main" val="408723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428625" y="344170"/>
            <a:ext cx="553212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2.3研发情况</a:t>
            </a:r>
          </a:p>
        </p:txBody>
      </p:sp>
      <p:sp>
        <p:nvSpPr>
          <p:cNvPr id="8" name="文本框 14"/>
          <p:cNvSpPr txBox="1">
            <a:spLocks noChangeArrowheads="1"/>
          </p:cNvSpPr>
          <p:nvPr/>
        </p:nvSpPr>
        <p:spPr bwMode="auto">
          <a:xfrm>
            <a:off x="409999" y="1146527"/>
            <a:ext cx="2216150" cy="368300"/>
          </a:xfrm>
          <a:prstGeom prst="rect">
            <a:avLst/>
          </a:prstGeom>
          <a:solidFill>
            <a:srgbClr val="00479D"/>
          </a:solidFill>
          <a:ln w="9525">
            <a:noFill/>
            <a:miter lim="800000"/>
          </a:ln>
        </p:spPr>
        <p:txBody>
          <a:bodyPr wrap="square">
            <a:spAutoFit/>
          </a:bodyPr>
          <a:lstStyle/>
          <a:p>
            <a:pPr indent="0">
              <a:buSzPct val="70000"/>
              <a:buFont typeface="Wingdings" panose="05000000000000000000"/>
              <a:buNone/>
            </a:pPr>
            <a:r>
              <a:rPr lang="zh-CN" altLang="en-US" b="1" dirty="0">
                <a:solidFill>
                  <a:schemeClr val="bg1"/>
                </a:solidFill>
                <a:latin typeface="宋体" panose="02010600030101010101" pitchFamily="2" charset="-122"/>
                <a:ea typeface="宋体" panose="02010600030101010101" pitchFamily="2" charset="-122"/>
              </a:rPr>
              <a:t>研发能力</a:t>
            </a:r>
            <a:endParaRPr lang="en-US" altLang="zh-CN" b="1" dirty="0">
              <a:solidFill>
                <a:schemeClr val="bg1"/>
              </a:solidFill>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C4B42C47-2C99-4472-86F3-6FAD2721319C}"/>
              </a:ext>
            </a:extLst>
          </p:cNvPr>
          <p:cNvSpPr/>
          <p:nvPr/>
        </p:nvSpPr>
        <p:spPr>
          <a:xfrm>
            <a:off x="1086730" y="1499290"/>
            <a:ext cx="10242141" cy="3021020"/>
          </a:xfrm>
          <a:prstGeom prst="rect">
            <a:avLst/>
          </a:prstGeom>
        </p:spPr>
        <p:txBody>
          <a:bodyPr wrap="square">
            <a:spAutoFit/>
          </a:bodyPr>
          <a:lstStyle/>
          <a:p>
            <a:pPr algn="just">
              <a:lnSpc>
                <a:spcPct val="150000"/>
              </a:lnSpc>
              <a:spcAft>
                <a:spcPts val="0"/>
              </a:spcAft>
            </a:pPr>
            <a:r>
              <a:rPr lang="en-US" altLang="zh-CN" sz="2000" b="1" kern="100" dirty="0">
                <a:latin typeface="+mn-ea"/>
                <a:cs typeface="Times New Roman" charset="0"/>
              </a:rPr>
              <a:t>1.</a:t>
            </a:r>
            <a:r>
              <a:rPr lang="zh-CN" altLang="en-US" sz="2000" b="1" kern="100" dirty="0">
                <a:latin typeface="+mn-ea"/>
                <a:cs typeface="Times New Roman" charset="0"/>
              </a:rPr>
              <a:t>华北电力大学校企合作，</a:t>
            </a:r>
            <a:r>
              <a:rPr lang="zh-CN" altLang="zh-CN" sz="2000" b="1" kern="100" dirty="0">
                <a:latin typeface="+mn-ea"/>
                <a:cs typeface="Times New Roman" charset="0"/>
              </a:rPr>
              <a:t>依托国家、省部级重点实验室资源</a:t>
            </a:r>
          </a:p>
          <a:p>
            <a:pPr algn="just">
              <a:lnSpc>
                <a:spcPct val="150000"/>
              </a:lnSpc>
              <a:spcAft>
                <a:spcPts val="0"/>
              </a:spcAft>
            </a:pPr>
            <a:endParaRPr lang="en-US" altLang="zh-CN" kern="100" dirty="0">
              <a:latin typeface="+mn-ea"/>
              <a:cs typeface="Times New Roman" charset="0"/>
            </a:endParaRPr>
          </a:p>
          <a:p>
            <a:pPr marL="285750" indent="-285750" algn="just">
              <a:lnSpc>
                <a:spcPct val="150000"/>
              </a:lnSpc>
              <a:spcAft>
                <a:spcPts val="0"/>
              </a:spcAft>
              <a:buFont typeface="Arial" charset="0"/>
              <a:buChar char="•"/>
            </a:pPr>
            <a:endParaRPr lang="en-US" altLang="zh-CN" kern="100" dirty="0">
              <a:latin typeface="+mn-ea"/>
              <a:cs typeface="Times New Roman" charset="0"/>
            </a:endParaRPr>
          </a:p>
          <a:p>
            <a:pPr marL="285750" indent="-285750" algn="just">
              <a:lnSpc>
                <a:spcPct val="150000"/>
              </a:lnSpc>
              <a:spcAft>
                <a:spcPts val="0"/>
              </a:spcAft>
              <a:buFont typeface="Arial" charset="0"/>
              <a:buChar char="•"/>
            </a:pPr>
            <a:endParaRPr lang="en-US" altLang="zh-CN" kern="100" dirty="0">
              <a:latin typeface="+mn-ea"/>
              <a:cs typeface="Times New Roman" charset="0"/>
            </a:endParaRPr>
          </a:p>
          <a:p>
            <a:pPr marL="285750" indent="-285750" algn="just">
              <a:lnSpc>
                <a:spcPct val="150000"/>
              </a:lnSpc>
              <a:spcAft>
                <a:spcPts val="0"/>
              </a:spcAft>
              <a:buFont typeface="Arial" charset="0"/>
              <a:buChar char="•"/>
            </a:pPr>
            <a:endParaRPr lang="en-US" altLang="zh-CN" kern="100" dirty="0">
              <a:latin typeface="+mn-ea"/>
              <a:cs typeface="Times New Roman" charset="0"/>
            </a:endParaRPr>
          </a:p>
          <a:p>
            <a:pPr marL="285750" indent="-285750" algn="just">
              <a:lnSpc>
                <a:spcPct val="150000"/>
              </a:lnSpc>
              <a:spcAft>
                <a:spcPts val="0"/>
              </a:spcAft>
              <a:buFont typeface="Arial" charset="0"/>
              <a:buChar char="•"/>
            </a:pPr>
            <a:endParaRPr lang="en-US" altLang="zh-CN" kern="100" dirty="0">
              <a:latin typeface="+mn-ea"/>
              <a:cs typeface="Times New Roman" charset="0"/>
            </a:endParaRPr>
          </a:p>
          <a:p>
            <a:pPr marL="285750" indent="-285750" algn="just">
              <a:lnSpc>
                <a:spcPct val="150000"/>
              </a:lnSpc>
              <a:spcAft>
                <a:spcPts val="0"/>
              </a:spcAft>
              <a:buFont typeface="Arial" charset="0"/>
              <a:buChar char="•"/>
            </a:pPr>
            <a:r>
              <a:rPr lang="en-US" altLang="zh-CN" sz="2000" b="1" kern="100" dirty="0">
                <a:latin typeface="+mn-ea"/>
                <a:cs typeface="Times New Roman" charset="0"/>
              </a:rPr>
              <a:t>2.</a:t>
            </a:r>
            <a:r>
              <a:rPr lang="zh-CN" altLang="zh-CN" sz="2000" b="1" kern="100" dirty="0">
                <a:latin typeface="+mn-ea"/>
                <a:cs typeface="Times New Roman" charset="0"/>
              </a:rPr>
              <a:t>自主研发多项核心技术，具有高技术壁垒</a:t>
            </a:r>
            <a:endParaRPr lang="zh-CN" altLang="zh-CN" sz="1600" kern="100" dirty="0">
              <a:latin typeface="+mn-ea"/>
              <a:cs typeface="Times New Roman" charset="0"/>
            </a:endParaRPr>
          </a:p>
        </p:txBody>
      </p:sp>
      <p:sp>
        <p:nvSpPr>
          <p:cNvPr id="5" name="矩形 4">
            <a:extLst>
              <a:ext uri="{FF2B5EF4-FFF2-40B4-BE49-F238E27FC236}">
                <a16:creationId xmlns:a16="http://schemas.microsoft.com/office/drawing/2014/main" id="{E230D1C9-B8DA-42E6-96DD-DBB054E05A41}"/>
              </a:ext>
            </a:extLst>
          </p:cNvPr>
          <p:cNvSpPr/>
          <p:nvPr/>
        </p:nvSpPr>
        <p:spPr>
          <a:xfrm>
            <a:off x="5063074" y="3715393"/>
            <a:ext cx="3672800" cy="338554"/>
          </a:xfrm>
          <a:prstGeom prst="rect">
            <a:avLst/>
          </a:prstGeom>
        </p:spPr>
        <p:txBody>
          <a:bodyPr wrap="none">
            <a:spAutoFit/>
          </a:bodyPr>
          <a:lstStyle/>
          <a:p>
            <a:r>
              <a:rPr lang="zh-CN" altLang="zh-CN" sz="1600" b="1" dirty="0">
                <a:solidFill>
                  <a:schemeClr val="tx1"/>
                </a:solidFill>
                <a:latin typeface="+mn-ea"/>
              </a:rPr>
              <a:t>河北省输变电设备安全防御重点实验室</a:t>
            </a:r>
          </a:p>
        </p:txBody>
      </p:sp>
      <p:pic>
        <p:nvPicPr>
          <p:cNvPr id="6" name="图片 5" descr="IMG_4481">
            <a:extLst>
              <a:ext uri="{FF2B5EF4-FFF2-40B4-BE49-F238E27FC236}">
                <a16:creationId xmlns:a16="http://schemas.microsoft.com/office/drawing/2014/main" id="{FC871E49-1566-4A3B-8E63-3BA65603FAD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5718" y="2229681"/>
            <a:ext cx="2254970" cy="1495950"/>
          </a:xfrm>
          <a:prstGeom prst="rect">
            <a:avLst/>
          </a:prstGeom>
          <a:noFill/>
          <a:ln>
            <a:noFill/>
          </a:ln>
        </p:spPr>
      </p:pic>
      <p:sp>
        <p:nvSpPr>
          <p:cNvPr id="7" name="矩形 6">
            <a:extLst>
              <a:ext uri="{FF2B5EF4-FFF2-40B4-BE49-F238E27FC236}">
                <a16:creationId xmlns:a16="http://schemas.microsoft.com/office/drawing/2014/main" id="{42CFDDC1-CDA5-4446-AAC1-14EC12F0E042}"/>
              </a:ext>
            </a:extLst>
          </p:cNvPr>
          <p:cNvSpPr/>
          <p:nvPr/>
        </p:nvSpPr>
        <p:spPr>
          <a:xfrm>
            <a:off x="1837915" y="3719388"/>
            <a:ext cx="3225159" cy="338554"/>
          </a:xfrm>
          <a:prstGeom prst="rect">
            <a:avLst/>
          </a:prstGeom>
        </p:spPr>
        <p:txBody>
          <a:bodyPr wrap="square">
            <a:spAutoFit/>
          </a:bodyPr>
          <a:lstStyle/>
          <a:p>
            <a:r>
              <a:rPr lang="zh-CN" altLang="en-US" sz="1600" b="1" dirty="0">
                <a:solidFill>
                  <a:schemeClr val="tx1"/>
                </a:solidFill>
                <a:latin typeface="+mn-ea"/>
              </a:rPr>
              <a:t>新能源电力系统国家</a:t>
            </a:r>
            <a:r>
              <a:rPr lang="zh-CN" altLang="zh-CN" sz="1600" b="1" dirty="0">
                <a:solidFill>
                  <a:schemeClr val="tx1"/>
                </a:solidFill>
                <a:latin typeface="+mn-ea"/>
              </a:rPr>
              <a:t>重点实验室</a:t>
            </a:r>
          </a:p>
        </p:txBody>
      </p:sp>
      <p:pic>
        <p:nvPicPr>
          <p:cNvPr id="9" name="图片 8">
            <a:extLst>
              <a:ext uri="{FF2B5EF4-FFF2-40B4-BE49-F238E27FC236}">
                <a16:creationId xmlns:a16="http://schemas.microsoft.com/office/drawing/2014/main" id="{4F68F57B-B79E-40C2-9D1E-DFF072CA3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6663" y="2188386"/>
            <a:ext cx="2254970" cy="1498319"/>
          </a:xfrm>
          <a:prstGeom prst="rect">
            <a:avLst/>
          </a:prstGeom>
        </p:spPr>
      </p:pic>
      <p:sp>
        <p:nvSpPr>
          <p:cNvPr id="10" name="文本框 18">
            <a:extLst>
              <a:ext uri="{FF2B5EF4-FFF2-40B4-BE49-F238E27FC236}">
                <a16:creationId xmlns:a16="http://schemas.microsoft.com/office/drawing/2014/main" id="{08573631-61DC-46D1-8089-269CED1D0C05}"/>
              </a:ext>
            </a:extLst>
          </p:cNvPr>
          <p:cNvSpPr txBox="1"/>
          <p:nvPr/>
        </p:nvSpPr>
        <p:spPr>
          <a:xfrm>
            <a:off x="1086730" y="6347491"/>
            <a:ext cx="2227140" cy="400110"/>
          </a:xfrm>
          <a:prstGeom prst="rect">
            <a:avLst/>
          </a:prstGeom>
          <a:noFill/>
        </p:spPr>
        <p:txBody>
          <a:bodyPr wrap="square" rtlCol="0">
            <a:spAutoFit/>
          </a:bodyPr>
          <a:lstStyle/>
          <a:p>
            <a:pPr algn="ctr"/>
            <a:r>
              <a:rPr lang="en-US" altLang="zh-CN" sz="2000" b="1" dirty="0">
                <a:latin typeface="+mn-ea"/>
                <a:cs typeface="Microsoft YaHei" charset="-122"/>
              </a:rPr>
              <a:t>37</a:t>
            </a:r>
            <a:r>
              <a:rPr lang="zh-CN" altLang="en-US" sz="1600" b="1" dirty="0">
                <a:latin typeface="+mn-ea"/>
              </a:rPr>
              <a:t>项</a:t>
            </a:r>
            <a:r>
              <a:rPr lang="zh-CN" altLang="zh-CN" sz="1600" b="1" dirty="0">
                <a:latin typeface="+mn-ea"/>
              </a:rPr>
              <a:t>专利</a:t>
            </a:r>
            <a:r>
              <a:rPr lang="zh-CN" altLang="en-US" sz="1600" b="1" dirty="0">
                <a:latin typeface="+mn-ea"/>
              </a:rPr>
              <a:t>授权书</a:t>
            </a:r>
          </a:p>
        </p:txBody>
      </p:sp>
      <p:sp>
        <p:nvSpPr>
          <p:cNvPr id="11" name="文本框 18">
            <a:extLst>
              <a:ext uri="{FF2B5EF4-FFF2-40B4-BE49-F238E27FC236}">
                <a16:creationId xmlns:a16="http://schemas.microsoft.com/office/drawing/2014/main" id="{86DD4A17-6FAA-4D81-A4A9-21EA1404CF93}"/>
              </a:ext>
            </a:extLst>
          </p:cNvPr>
          <p:cNvSpPr txBox="1"/>
          <p:nvPr/>
        </p:nvSpPr>
        <p:spPr>
          <a:xfrm>
            <a:off x="3457645" y="6387593"/>
            <a:ext cx="2747680" cy="338554"/>
          </a:xfrm>
          <a:prstGeom prst="rect">
            <a:avLst/>
          </a:prstGeom>
          <a:noFill/>
        </p:spPr>
        <p:txBody>
          <a:bodyPr wrap="square" rtlCol="0">
            <a:spAutoFit/>
          </a:bodyPr>
          <a:lstStyle/>
          <a:p>
            <a:pPr algn="ctr"/>
            <a:r>
              <a:rPr lang="en-US" altLang="zh-CN" sz="1600" b="1" dirty="0">
                <a:latin typeface="+mn-ea"/>
              </a:rPr>
              <a:t>10</a:t>
            </a:r>
            <a:r>
              <a:rPr lang="zh-CN" altLang="en-US" sz="1600" b="1" dirty="0">
                <a:latin typeface="+mn-ea"/>
              </a:rPr>
              <a:t>家省网公司单位合作基础</a:t>
            </a:r>
          </a:p>
        </p:txBody>
      </p:sp>
      <p:grpSp>
        <p:nvGrpSpPr>
          <p:cNvPr id="13" name="组合 12">
            <a:extLst>
              <a:ext uri="{FF2B5EF4-FFF2-40B4-BE49-F238E27FC236}">
                <a16:creationId xmlns:a16="http://schemas.microsoft.com/office/drawing/2014/main" id="{D722887B-6BB5-4BE9-9542-654FF38AE061}"/>
              </a:ext>
            </a:extLst>
          </p:cNvPr>
          <p:cNvGrpSpPr/>
          <p:nvPr/>
        </p:nvGrpSpPr>
        <p:grpSpPr>
          <a:xfrm>
            <a:off x="3726642" y="4662034"/>
            <a:ext cx="2224784" cy="1603899"/>
            <a:chOff x="3136276" y="1233788"/>
            <a:chExt cx="2853668" cy="2301232"/>
          </a:xfrm>
        </p:grpSpPr>
        <p:pic>
          <p:nvPicPr>
            <p:cNvPr id="14" name="图片 13" descr="F:\科技项目\863协议签署事宜—新型电力传感应用、信息感知与高效通信技术研究\合同扫描件\002.jpg">
              <a:extLst>
                <a:ext uri="{FF2B5EF4-FFF2-40B4-BE49-F238E27FC236}">
                  <a16:creationId xmlns:a16="http://schemas.microsoft.com/office/drawing/2014/main" id="{DE0E16A9-EA6A-4CAA-AAD0-9999B2BE629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7091" y="1233788"/>
              <a:ext cx="1192853" cy="1654527"/>
            </a:xfrm>
            <a:prstGeom prst="rect">
              <a:avLst/>
            </a:prstGeom>
            <a:noFill/>
            <a:ln>
              <a:noFill/>
            </a:ln>
          </p:spPr>
        </p:pic>
        <p:pic>
          <p:nvPicPr>
            <p:cNvPr id="15" name="图片 14" descr="C:\Users\Administrator\Desktop\河北光纤测温项目\电力电子变压器\001.jpg">
              <a:extLst>
                <a:ext uri="{FF2B5EF4-FFF2-40B4-BE49-F238E27FC236}">
                  <a16:creationId xmlns:a16="http://schemas.microsoft.com/office/drawing/2014/main" id="{F3AC8F78-BCA8-4573-8BC4-146316FF6A4D}"/>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4412" y="1262063"/>
              <a:ext cx="1192853" cy="1649407"/>
            </a:xfrm>
            <a:prstGeom prst="rect">
              <a:avLst/>
            </a:prstGeom>
            <a:noFill/>
            <a:ln>
              <a:noFill/>
            </a:ln>
          </p:spPr>
        </p:pic>
        <p:pic>
          <p:nvPicPr>
            <p:cNvPr id="16" name="图片 15" descr="C:\Users\Administrator\Desktop\2016-05-04\001.jpg">
              <a:extLst>
                <a:ext uri="{FF2B5EF4-FFF2-40B4-BE49-F238E27FC236}">
                  <a16:creationId xmlns:a16="http://schemas.microsoft.com/office/drawing/2014/main" id="{6F54B9FD-4798-441D-AD47-7A87D8C16BE4}"/>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5425" y="1296992"/>
              <a:ext cx="1192854" cy="1608746"/>
            </a:xfrm>
            <a:prstGeom prst="rect">
              <a:avLst/>
            </a:prstGeom>
            <a:noFill/>
            <a:ln>
              <a:noFill/>
            </a:ln>
          </p:spPr>
        </p:pic>
        <p:pic>
          <p:nvPicPr>
            <p:cNvPr id="17" name="图片 16" descr="C:\Users\Administrator\Desktop\2016-05-04\015.jpg">
              <a:extLst>
                <a:ext uri="{FF2B5EF4-FFF2-40B4-BE49-F238E27FC236}">
                  <a16:creationId xmlns:a16="http://schemas.microsoft.com/office/drawing/2014/main" id="{8E31F5A0-548C-4F24-8B09-15279DC958D3}"/>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41500" y="1325880"/>
              <a:ext cx="1133931" cy="1608746"/>
            </a:xfrm>
            <a:prstGeom prst="rect">
              <a:avLst/>
            </a:prstGeom>
            <a:noFill/>
            <a:ln>
              <a:noFill/>
            </a:ln>
          </p:spPr>
        </p:pic>
        <p:pic>
          <p:nvPicPr>
            <p:cNvPr id="18" name="图片 17" descr="C:\Users\Administrator\Desktop\2016-05-04\017.jpg">
              <a:extLst>
                <a:ext uri="{FF2B5EF4-FFF2-40B4-BE49-F238E27FC236}">
                  <a16:creationId xmlns:a16="http://schemas.microsoft.com/office/drawing/2014/main" id="{D0A47DB0-E553-4C70-8A8B-59E69565EE99}"/>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6276" y="1352649"/>
              <a:ext cx="1133931" cy="1558821"/>
            </a:xfrm>
            <a:prstGeom prst="rect">
              <a:avLst/>
            </a:prstGeom>
            <a:noFill/>
            <a:ln>
              <a:noFill/>
            </a:ln>
          </p:spPr>
        </p:pic>
        <p:pic>
          <p:nvPicPr>
            <p:cNvPr id="19" name="图片 18" descr="E:\百度云同步盘\科技项目汇总\江苏经研院\合同扫描件\Scan0001.jpg">
              <a:extLst>
                <a:ext uri="{FF2B5EF4-FFF2-40B4-BE49-F238E27FC236}">
                  <a16:creationId xmlns:a16="http://schemas.microsoft.com/office/drawing/2014/main" id="{99DFBA95-75BA-4C32-B9DC-45C5D5A177CF}"/>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78521" y="1832706"/>
              <a:ext cx="1111423" cy="1580349"/>
            </a:xfrm>
            <a:prstGeom prst="rect">
              <a:avLst/>
            </a:prstGeom>
            <a:noFill/>
            <a:ln>
              <a:noFill/>
            </a:ln>
          </p:spPr>
        </p:pic>
        <p:pic>
          <p:nvPicPr>
            <p:cNvPr id="20" name="图片 19" descr="E:\百度云同步盘\科技项目汇总\500kV直流电缆项目\课题5合作协议\Scan.jpg">
              <a:extLst>
                <a:ext uri="{FF2B5EF4-FFF2-40B4-BE49-F238E27FC236}">
                  <a16:creationId xmlns:a16="http://schemas.microsoft.com/office/drawing/2014/main" id="{202356EA-1577-47F2-BB8A-BD7EE711F500}"/>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46562" y="1879268"/>
              <a:ext cx="1101258" cy="1576243"/>
            </a:xfrm>
            <a:prstGeom prst="rect">
              <a:avLst/>
            </a:prstGeom>
            <a:noFill/>
            <a:ln>
              <a:noFill/>
            </a:ln>
          </p:spPr>
        </p:pic>
        <p:pic>
          <p:nvPicPr>
            <p:cNvPr id="21" name="图片 20" descr="C:\Users\lenovo\Desktop\汕头直流电缆\Scan0001.jpg">
              <a:extLst>
                <a:ext uri="{FF2B5EF4-FFF2-40B4-BE49-F238E27FC236}">
                  <a16:creationId xmlns:a16="http://schemas.microsoft.com/office/drawing/2014/main" id="{78B59C5F-FED2-4390-A980-C3BF241C2B84}"/>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94446" y="1902422"/>
              <a:ext cx="1194814" cy="1583285"/>
            </a:xfrm>
            <a:prstGeom prst="rect">
              <a:avLst/>
            </a:prstGeom>
            <a:noFill/>
            <a:ln>
              <a:noFill/>
            </a:ln>
          </p:spPr>
        </p:pic>
        <p:pic>
          <p:nvPicPr>
            <p:cNvPr id="22" name="图片 21" descr="E:\百度云同步盘\科技项目汇总\振荡波电缆\合同扫描件\Scan0001.jpg">
              <a:extLst>
                <a:ext uri="{FF2B5EF4-FFF2-40B4-BE49-F238E27FC236}">
                  <a16:creationId xmlns:a16="http://schemas.microsoft.com/office/drawing/2014/main" id="{3798CA9C-0E46-4060-A7C8-6972ABDC9091}"/>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13271" y="1928580"/>
              <a:ext cx="1030974" cy="1583285"/>
            </a:xfrm>
            <a:prstGeom prst="rect">
              <a:avLst/>
            </a:prstGeom>
            <a:noFill/>
            <a:ln>
              <a:noFill/>
            </a:ln>
          </p:spPr>
        </p:pic>
        <p:pic>
          <p:nvPicPr>
            <p:cNvPr id="23" name="图片 22" descr="001">
              <a:extLst>
                <a:ext uri="{FF2B5EF4-FFF2-40B4-BE49-F238E27FC236}">
                  <a16:creationId xmlns:a16="http://schemas.microsoft.com/office/drawing/2014/main" id="{65F1824E-11F7-4EED-A44F-4A5A099FEF32}"/>
                </a:ext>
              </a:extLst>
            </p:cNvPr>
            <p:cNvPicPr/>
            <p:nvPr/>
          </p:nvPicPr>
          <p:blipFill>
            <a:blip r:embed="rId14" cstate="print"/>
            <a:srcRect/>
            <a:stretch>
              <a:fillRect/>
            </a:stretch>
          </p:blipFill>
          <p:spPr bwMode="auto">
            <a:xfrm>
              <a:off x="3136277" y="1943696"/>
              <a:ext cx="1124044" cy="1591324"/>
            </a:xfrm>
            <a:prstGeom prst="rect">
              <a:avLst/>
            </a:prstGeom>
            <a:noFill/>
            <a:ln w="9525">
              <a:noFill/>
              <a:miter lim="800000"/>
              <a:headEnd/>
              <a:tailEnd/>
            </a:ln>
          </p:spPr>
        </p:pic>
      </p:grpSp>
      <p:sp>
        <p:nvSpPr>
          <p:cNvPr id="24" name="文本框 18">
            <a:extLst>
              <a:ext uri="{FF2B5EF4-FFF2-40B4-BE49-F238E27FC236}">
                <a16:creationId xmlns:a16="http://schemas.microsoft.com/office/drawing/2014/main" id="{3639EC6E-A391-41D3-99CD-45CCCF07E38A}"/>
              </a:ext>
            </a:extLst>
          </p:cNvPr>
          <p:cNvSpPr txBox="1"/>
          <p:nvPr/>
        </p:nvSpPr>
        <p:spPr>
          <a:xfrm>
            <a:off x="6326989" y="6387593"/>
            <a:ext cx="2440109" cy="338554"/>
          </a:xfrm>
          <a:prstGeom prst="rect">
            <a:avLst/>
          </a:prstGeom>
          <a:noFill/>
        </p:spPr>
        <p:txBody>
          <a:bodyPr wrap="square" rtlCol="0">
            <a:spAutoFit/>
          </a:bodyPr>
          <a:lstStyle/>
          <a:p>
            <a:pPr algn="ctr"/>
            <a:r>
              <a:rPr lang="zh-CN" altLang="en-US" sz="1600" b="1" dirty="0">
                <a:latin typeface="+mn-ea"/>
              </a:rPr>
              <a:t>河北省科技进步一等奖</a:t>
            </a:r>
          </a:p>
        </p:txBody>
      </p:sp>
      <p:grpSp>
        <p:nvGrpSpPr>
          <p:cNvPr id="25" name="组合 24">
            <a:extLst>
              <a:ext uri="{FF2B5EF4-FFF2-40B4-BE49-F238E27FC236}">
                <a16:creationId xmlns:a16="http://schemas.microsoft.com/office/drawing/2014/main" id="{A06286E8-8EB9-40BB-9657-F1E9B44C072A}"/>
              </a:ext>
            </a:extLst>
          </p:cNvPr>
          <p:cNvGrpSpPr/>
          <p:nvPr/>
        </p:nvGrpSpPr>
        <p:grpSpPr>
          <a:xfrm>
            <a:off x="1156135" y="4626714"/>
            <a:ext cx="2227140" cy="1603899"/>
            <a:chOff x="279628" y="1460904"/>
            <a:chExt cx="2466117" cy="2148976"/>
          </a:xfrm>
        </p:grpSpPr>
        <p:pic>
          <p:nvPicPr>
            <p:cNvPr id="26" name="图片 25">
              <a:extLst>
                <a:ext uri="{FF2B5EF4-FFF2-40B4-BE49-F238E27FC236}">
                  <a16:creationId xmlns:a16="http://schemas.microsoft.com/office/drawing/2014/main" id="{3C8BFB57-C892-49DF-BBEA-8270669DDF4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79628" y="1476209"/>
              <a:ext cx="1168648" cy="1619835"/>
            </a:xfrm>
            <a:prstGeom prst="rect">
              <a:avLst/>
            </a:prstGeom>
          </p:spPr>
        </p:pic>
        <p:pic>
          <p:nvPicPr>
            <p:cNvPr id="27" name="图片 26">
              <a:extLst>
                <a:ext uri="{FF2B5EF4-FFF2-40B4-BE49-F238E27FC236}">
                  <a16:creationId xmlns:a16="http://schemas.microsoft.com/office/drawing/2014/main" id="{FC78B70B-F7ED-4734-9C09-281D579A9D93}"/>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5507"/>
            <a:stretch/>
          </p:blipFill>
          <p:spPr>
            <a:xfrm>
              <a:off x="440882" y="1472207"/>
              <a:ext cx="1109755" cy="1627838"/>
            </a:xfrm>
            <a:prstGeom prst="rect">
              <a:avLst/>
            </a:prstGeom>
          </p:spPr>
        </p:pic>
        <p:pic>
          <p:nvPicPr>
            <p:cNvPr id="28" name="图片 27">
              <a:extLst>
                <a:ext uri="{FF2B5EF4-FFF2-40B4-BE49-F238E27FC236}">
                  <a16:creationId xmlns:a16="http://schemas.microsoft.com/office/drawing/2014/main" id="{D5D15114-06E8-4DB5-B6EE-B6E240AC14A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5035" y="1472207"/>
              <a:ext cx="1174423" cy="1627839"/>
            </a:xfrm>
            <a:prstGeom prst="rect">
              <a:avLst/>
            </a:prstGeom>
          </p:spPr>
        </p:pic>
        <p:pic>
          <p:nvPicPr>
            <p:cNvPr id="29" name="图片 28">
              <a:extLst>
                <a:ext uri="{FF2B5EF4-FFF2-40B4-BE49-F238E27FC236}">
                  <a16:creationId xmlns:a16="http://schemas.microsoft.com/office/drawing/2014/main" id="{A3C1B1E9-14EE-4631-B673-54AC81D546B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9299" y="1476588"/>
              <a:ext cx="1168100" cy="1619075"/>
            </a:xfrm>
            <a:prstGeom prst="rect">
              <a:avLst/>
            </a:prstGeom>
          </p:spPr>
        </p:pic>
        <p:pic>
          <p:nvPicPr>
            <p:cNvPr id="30" name="图片 29">
              <a:extLst>
                <a:ext uri="{FF2B5EF4-FFF2-40B4-BE49-F238E27FC236}">
                  <a16:creationId xmlns:a16="http://schemas.microsoft.com/office/drawing/2014/main" id="{A1ECDC27-4A00-4622-9477-CA83C9E6E558}"/>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3022"/>
            <a:stretch/>
          </p:blipFill>
          <p:spPr>
            <a:xfrm>
              <a:off x="852360" y="1479200"/>
              <a:ext cx="1133395" cy="1620844"/>
            </a:xfrm>
            <a:prstGeom prst="rect">
              <a:avLst/>
            </a:prstGeom>
          </p:spPr>
        </p:pic>
        <p:pic>
          <p:nvPicPr>
            <p:cNvPr id="31" name="图片 30">
              <a:extLst>
                <a:ext uri="{FF2B5EF4-FFF2-40B4-BE49-F238E27FC236}">
                  <a16:creationId xmlns:a16="http://schemas.microsoft.com/office/drawing/2014/main" id="{99D77E1A-E464-4A05-A1C2-C47A1CAD0ED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9597" y="1472205"/>
              <a:ext cx="1168709" cy="1619919"/>
            </a:xfrm>
            <a:prstGeom prst="rect">
              <a:avLst/>
            </a:prstGeom>
          </p:spPr>
        </p:pic>
        <p:pic>
          <p:nvPicPr>
            <p:cNvPr id="32" name="图片 31">
              <a:extLst>
                <a:ext uri="{FF2B5EF4-FFF2-40B4-BE49-F238E27FC236}">
                  <a16:creationId xmlns:a16="http://schemas.microsoft.com/office/drawing/2014/main" id="{04117F0F-4505-4009-B244-99F93E0AF219}"/>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4338" r="-1"/>
            <a:stretch/>
          </p:blipFill>
          <p:spPr>
            <a:xfrm>
              <a:off x="1138850" y="1460904"/>
              <a:ext cx="1133227" cy="1629193"/>
            </a:xfrm>
            <a:prstGeom prst="rect">
              <a:avLst/>
            </a:prstGeom>
          </p:spPr>
        </p:pic>
        <p:pic>
          <p:nvPicPr>
            <p:cNvPr id="33" name="图片 32">
              <a:extLst>
                <a:ext uri="{FF2B5EF4-FFF2-40B4-BE49-F238E27FC236}">
                  <a16:creationId xmlns:a16="http://schemas.microsoft.com/office/drawing/2014/main" id="{92019AF9-2FC3-4AD8-AF48-6EFA8312545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70648" y="1464977"/>
              <a:ext cx="1138223" cy="1595369"/>
            </a:xfrm>
            <a:prstGeom prst="rect">
              <a:avLst/>
            </a:prstGeom>
          </p:spPr>
        </p:pic>
        <p:pic>
          <p:nvPicPr>
            <p:cNvPr id="34" name="图片 33">
              <a:extLst>
                <a:ext uri="{FF2B5EF4-FFF2-40B4-BE49-F238E27FC236}">
                  <a16:creationId xmlns:a16="http://schemas.microsoft.com/office/drawing/2014/main" id="{C3B04C65-5AD0-451B-954F-5C5B59B9EECD}"/>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425815" y="1475920"/>
              <a:ext cx="1058991" cy="1578564"/>
            </a:xfrm>
            <a:prstGeom prst="rect">
              <a:avLst/>
            </a:prstGeom>
          </p:spPr>
        </p:pic>
        <p:pic>
          <p:nvPicPr>
            <p:cNvPr id="35" name="图片 34">
              <a:extLst>
                <a:ext uri="{FF2B5EF4-FFF2-40B4-BE49-F238E27FC236}">
                  <a16:creationId xmlns:a16="http://schemas.microsoft.com/office/drawing/2014/main" id="{9FA61625-20DB-469E-8A10-5D51FD00ED1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560967" y="1463068"/>
              <a:ext cx="1167434" cy="1635206"/>
            </a:xfrm>
            <a:prstGeom prst="rect">
              <a:avLst/>
            </a:prstGeom>
          </p:spPr>
        </p:pic>
        <p:pic>
          <p:nvPicPr>
            <p:cNvPr id="36" name="图片 35">
              <a:extLst>
                <a:ext uri="{FF2B5EF4-FFF2-40B4-BE49-F238E27FC236}">
                  <a16:creationId xmlns:a16="http://schemas.microsoft.com/office/drawing/2014/main" id="{9EE3CA8C-6EEF-4677-B380-530BF583171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84754" y="1970481"/>
              <a:ext cx="1170259" cy="1622993"/>
            </a:xfrm>
            <a:prstGeom prst="rect">
              <a:avLst/>
            </a:prstGeom>
          </p:spPr>
        </p:pic>
        <p:pic>
          <p:nvPicPr>
            <p:cNvPr id="37" name="图片 36">
              <a:extLst>
                <a:ext uri="{FF2B5EF4-FFF2-40B4-BE49-F238E27FC236}">
                  <a16:creationId xmlns:a16="http://schemas.microsoft.com/office/drawing/2014/main" id="{D7D71DF1-2030-4DD4-AF8E-2F598B85B4CD}"/>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44437" y="1969551"/>
              <a:ext cx="1170259" cy="1622994"/>
            </a:xfrm>
            <a:prstGeom prst="rect">
              <a:avLst/>
            </a:prstGeom>
          </p:spPr>
        </p:pic>
        <p:pic>
          <p:nvPicPr>
            <p:cNvPr id="38" name="图片 37">
              <a:extLst>
                <a:ext uri="{FF2B5EF4-FFF2-40B4-BE49-F238E27FC236}">
                  <a16:creationId xmlns:a16="http://schemas.microsoft.com/office/drawing/2014/main" id="{2DA1E887-2E72-4986-832C-1D0E6DF2E8A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92712" y="1954711"/>
              <a:ext cx="1171514" cy="1645062"/>
            </a:xfrm>
            <a:prstGeom prst="rect">
              <a:avLst/>
            </a:prstGeom>
          </p:spPr>
        </p:pic>
        <p:pic>
          <p:nvPicPr>
            <p:cNvPr id="39" name="图片 38">
              <a:extLst>
                <a:ext uri="{FF2B5EF4-FFF2-40B4-BE49-F238E27FC236}">
                  <a16:creationId xmlns:a16="http://schemas.microsoft.com/office/drawing/2014/main" id="{4559EBDE-E644-46C2-9750-06D197F7EF5B}"/>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6429"/>
            <a:stretch/>
          </p:blipFill>
          <p:spPr>
            <a:xfrm>
              <a:off x="716426" y="1969551"/>
              <a:ext cx="1071129" cy="1613888"/>
            </a:xfrm>
            <a:prstGeom prst="rect">
              <a:avLst/>
            </a:prstGeom>
          </p:spPr>
        </p:pic>
        <p:pic>
          <p:nvPicPr>
            <p:cNvPr id="40" name="图片 39">
              <a:extLst>
                <a:ext uri="{FF2B5EF4-FFF2-40B4-BE49-F238E27FC236}">
                  <a16:creationId xmlns:a16="http://schemas.microsoft.com/office/drawing/2014/main" id="{D9CDE1CC-FF56-4C33-A337-19EA1314F197}"/>
                </a:ext>
              </a:extLst>
            </p:cNvPr>
            <p:cNvPicPr>
              <a:picLocks noChangeAspect="1"/>
            </p:cNvPicPr>
            <p:nvPr/>
          </p:nvPicPr>
          <p:blipFill rotWithShape="1">
            <a:blip r:embed="rId29" cstate="print">
              <a:extLst>
                <a:ext uri="{28A0092B-C50C-407E-A947-70E740481C1C}">
                  <a14:useLocalDpi xmlns:a14="http://schemas.microsoft.com/office/drawing/2010/main" val="0"/>
                </a:ext>
              </a:extLst>
            </a:blip>
            <a:srcRect l="3443"/>
            <a:stretch/>
          </p:blipFill>
          <p:spPr>
            <a:xfrm>
              <a:off x="853773" y="1968622"/>
              <a:ext cx="1138222" cy="1634844"/>
            </a:xfrm>
            <a:prstGeom prst="rect">
              <a:avLst/>
            </a:prstGeom>
          </p:spPr>
        </p:pic>
        <p:pic>
          <p:nvPicPr>
            <p:cNvPr id="41" name="图片 40">
              <a:extLst>
                <a:ext uri="{FF2B5EF4-FFF2-40B4-BE49-F238E27FC236}">
                  <a16:creationId xmlns:a16="http://schemas.microsoft.com/office/drawing/2014/main" id="{FAF8D765-0412-48F9-91AC-AA13747D9927}"/>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00312" y="1945083"/>
              <a:ext cx="1132052" cy="1659572"/>
            </a:xfrm>
            <a:prstGeom prst="rect">
              <a:avLst/>
            </a:prstGeom>
          </p:spPr>
        </p:pic>
        <p:pic>
          <p:nvPicPr>
            <p:cNvPr id="42" name="图片 41">
              <a:extLst>
                <a:ext uri="{FF2B5EF4-FFF2-40B4-BE49-F238E27FC236}">
                  <a16:creationId xmlns:a16="http://schemas.microsoft.com/office/drawing/2014/main" id="{1F454F81-626C-493B-BD9D-F59AFCB1F7E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40317" y="1976895"/>
              <a:ext cx="1073600" cy="1626571"/>
            </a:xfrm>
            <a:prstGeom prst="rect">
              <a:avLst/>
            </a:prstGeom>
          </p:spPr>
        </p:pic>
        <p:pic>
          <p:nvPicPr>
            <p:cNvPr id="43" name="图片 42">
              <a:extLst>
                <a:ext uri="{FF2B5EF4-FFF2-40B4-BE49-F238E27FC236}">
                  <a16:creationId xmlns:a16="http://schemas.microsoft.com/office/drawing/2014/main" id="{D04075F1-713C-48A9-A306-D9DADC9A78EE}"/>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5480" b="5635"/>
            <a:stretch/>
          </p:blipFill>
          <p:spPr>
            <a:xfrm>
              <a:off x="1324565" y="1937162"/>
              <a:ext cx="1165626" cy="1672718"/>
            </a:xfrm>
            <a:prstGeom prst="rect">
              <a:avLst/>
            </a:prstGeom>
          </p:spPr>
        </p:pic>
        <p:pic>
          <p:nvPicPr>
            <p:cNvPr id="44" name="图片 43">
              <a:extLst>
                <a:ext uri="{FF2B5EF4-FFF2-40B4-BE49-F238E27FC236}">
                  <a16:creationId xmlns:a16="http://schemas.microsoft.com/office/drawing/2014/main" id="{C8E208BE-E392-4282-8445-814B244FEE44}"/>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6195" b="6068"/>
            <a:stretch/>
          </p:blipFill>
          <p:spPr>
            <a:xfrm>
              <a:off x="1435834" y="1943735"/>
              <a:ext cx="1154195" cy="1659572"/>
            </a:xfrm>
            <a:prstGeom prst="rect">
              <a:avLst/>
            </a:prstGeom>
          </p:spPr>
        </p:pic>
        <p:pic>
          <p:nvPicPr>
            <p:cNvPr id="45" name="图片 44">
              <a:extLst>
                <a:ext uri="{FF2B5EF4-FFF2-40B4-BE49-F238E27FC236}">
                  <a16:creationId xmlns:a16="http://schemas.microsoft.com/office/drawing/2014/main" id="{F0B7AE94-B763-482C-B6F0-5C615968F4CB}"/>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6472" b="6296"/>
            <a:stretch/>
          </p:blipFill>
          <p:spPr>
            <a:xfrm>
              <a:off x="1574545" y="1933804"/>
              <a:ext cx="1149303" cy="1653370"/>
            </a:xfrm>
            <a:prstGeom prst="rect">
              <a:avLst/>
            </a:prstGeom>
          </p:spPr>
        </p:pic>
        <p:pic>
          <p:nvPicPr>
            <p:cNvPr id="46" name="图片 45">
              <a:extLst>
                <a:ext uri="{FF2B5EF4-FFF2-40B4-BE49-F238E27FC236}">
                  <a16:creationId xmlns:a16="http://schemas.microsoft.com/office/drawing/2014/main" id="{0967D702-DB84-4A78-97A9-34F70154F07B}"/>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575701" y="1941282"/>
              <a:ext cx="1170044" cy="1668597"/>
            </a:xfrm>
            <a:prstGeom prst="rect">
              <a:avLst/>
            </a:prstGeom>
          </p:spPr>
        </p:pic>
      </p:grpSp>
      <p:pic>
        <p:nvPicPr>
          <p:cNvPr id="47" name="图片 46">
            <a:extLst>
              <a:ext uri="{FF2B5EF4-FFF2-40B4-BE49-F238E27FC236}">
                <a16:creationId xmlns:a16="http://schemas.microsoft.com/office/drawing/2014/main" id="{E908491F-781F-4C2B-B09C-378DD4CC23C4}"/>
              </a:ext>
            </a:extLst>
          </p:cNvPr>
          <p:cNvPicPr>
            <a:picLocks noChangeAspect="1"/>
          </p:cNvPicPr>
          <p:nvPr>
            <p:custDataLst>
              <p:tags r:id="rId1"/>
            </p:custDataLst>
          </p:nvPr>
        </p:nvPicPr>
        <p:blipFill>
          <a:blip r:embed="rId36">
            <a:lum bright="-12000" contrast="-24000"/>
          </a:blip>
          <a:stretch>
            <a:fillRect/>
          </a:stretch>
        </p:blipFill>
        <p:spPr>
          <a:xfrm>
            <a:off x="9138418" y="3962625"/>
            <a:ext cx="1619200" cy="228717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 name="图片 47">
            <a:extLst>
              <a:ext uri="{FF2B5EF4-FFF2-40B4-BE49-F238E27FC236}">
                <a16:creationId xmlns:a16="http://schemas.microsoft.com/office/drawing/2014/main" id="{71059387-477F-4CC3-9510-621F06F185CA}"/>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6375668" y="4665458"/>
            <a:ext cx="2391430" cy="1583534"/>
          </a:xfrm>
          <a:prstGeom prst="rect">
            <a:avLst/>
          </a:prstGeom>
        </p:spPr>
      </p:pic>
      <p:sp>
        <p:nvSpPr>
          <p:cNvPr id="49" name="文本框 18">
            <a:extLst>
              <a:ext uri="{FF2B5EF4-FFF2-40B4-BE49-F238E27FC236}">
                <a16:creationId xmlns:a16="http://schemas.microsoft.com/office/drawing/2014/main" id="{08125E59-49D4-420E-BA8D-B3575DC5784D}"/>
              </a:ext>
            </a:extLst>
          </p:cNvPr>
          <p:cNvSpPr txBox="1"/>
          <p:nvPr/>
        </p:nvSpPr>
        <p:spPr>
          <a:xfrm>
            <a:off x="8888762" y="6387593"/>
            <a:ext cx="2440109" cy="338554"/>
          </a:xfrm>
          <a:prstGeom prst="rect">
            <a:avLst/>
          </a:prstGeom>
          <a:noFill/>
        </p:spPr>
        <p:txBody>
          <a:bodyPr wrap="square" rtlCol="0">
            <a:spAutoFit/>
          </a:bodyPr>
          <a:lstStyle/>
          <a:p>
            <a:pPr algn="ctr"/>
            <a:r>
              <a:rPr lang="zh-CN" altLang="en-US" sz="1600" b="1" dirty="0">
                <a:latin typeface="+mn-ea"/>
              </a:rPr>
              <a:t>国家电网科技进步一等奖</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428625" y="344170"/>
            <a:ext cx="553212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2.3研发情况</a:t>
            </a:r>
          </a:p>
        </p:txBody>
      </p:sp>
      <p:sp>
        <p:nvSpPr>
          <p:cNvPr id="8" name="文本框 14"/>
          <p:cNvSpPr txBox="1">
            <a:spLocks noChangeArrowheads="1"/>
          </p:cNvSpPr>
          <p:nvPr/>
        </p:nvSpPr>
        <p:spPr bwMode="auto">
          <a:xfrm>
            <a:off x="409999" y="1146527"/>
            <a:ext cx="2216150" cy="368300"/>
          </a:xfrm>
          <a:prstGeom prst="rect">
            <a:avLst/>
          </a:prstGeom>
          <a:solidFill>
            <a:srgbClr val="00479D"/>
          </a:solidFill>
          <a:ln w="9525">
            <a:noFill/>
            <a:miter lim="800000"/>
          </a:ln>
        </p:spPr>
        <p:txBody>
          <a:bodyPr wrap="square">
            <a:spAutoFit/>
          </a:bodyPr>
          <a:lstStyle/>
          <a:p>
            <a:pPr indent="0">
              <a:buSzPct val="70000"/>
              <a:buFont typeface="Wingdings" panose="05000000000000000000"/>
              <a:buNone/>
            </a:pPr>
            <a:r>
              <a:rPr lang="zh-CN" altLang="en-US" b="1" dirty="0">
                <a:solidFill>
                  <a:schemeClr val="bg1"/>
                </a:solidFill>
                <a:latin typeface="宋体" panose="02010600030101010101" pitchFamily="2" charset="-122"/>
                <a:ea typeface="宋体" panose="02010600030101010101" pitchFamily="2" charset="-122"/>
              </a:rPr>
              <a:t>研发能力</a:t>
            </a:r>
            <a:endParaRPr lang="en-US" altLang="zh-CN" b="1" dirty="0">
              <a:solidFill>
                <a:schemeClr val="bg1"/>
              </a:solidFill>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F6BEA76F-DE62-4CAE-A5AB-C6A95B86CB8F}"/>
              </a:ext>
            </a:extLst>
          </p:cNvPr>
          <p:cNvPicPr>
            <a:picLocks noChangeAspect="1"/>
          </p:cNvPicPr>
          <p:nvPr/>
        </p:nvPicPr>
        <p:blipFill>
          <a:blip r:embed="rId2"/>
          <a:stretch>
            <a:fillRect/>
          </a:stretch>
        </p:blipFill>
        <p:spPr>
          <a:xfrm>
            <a:off x="1518074" y="1800533"/>
            <a:ext cx="4762500" cy="3105150"/>
          </a:xfrm>
          <a:prstGeom prst="rect">
            <a:avLst/>
          </a:prstGeom>
        </p:spPr>
      </p:pic>
      <p:pic>
        <p:nvPicPr>
          <p:cNvPr id="53" name="图片 52">
            <a:extLst>
              <a:ext uri="{FF2B5EF4-FFF2-40B4-BE49-F238E27FC236}">
                <a16:creationId xmlns:a16="http://schemas.microsoft.com/office/drawing/2014/main" id="{B78C09C0-12A0-4CD2-8ADB-9C67C56A5C21}"/>
              </a:ext>
            </a:extLst>
          </p:cNvPr>
          <p:cNvPicPr>
            <a:picLocks noChangeAspect="1"/>
          </p:cNvPicPr>
          <p:nvPr/>
        </p:nvPicPr>
        <p:blipFill rotWithShape="1">
          <a:blip r:embed="rId3">
            <a:extLst>
              <a:ext uri="{28A0092B-C50C-407E-A947-70E740481C1C}">
                <a14:useLocalDpi xmlns:a14="http://schemas.microsoft.com/office/drawing/2010/main" val="0"/>
              </a:ext>
            </a:extLst>
          </a:blip>
          <a:srcRect r="4595" b="5373"/>
          <a:stretch/>
        </p:blipFill>
        <p:spPr>
          <a:xfrm>
            <a:off x="6831106" y="1156151"/>
            <a:ext cx="3304115" cy="4848286"/>
          </a:xfrm>
          <a:prstGeom prst="rect">
            <a:avLst/>
          </a:prstGeom>
        </p:spPr>
      </p:pic>
      <p:sp>
        <p:nvSpPr>
          <p:cNvPr id="55" name="矩形 54">
            <a:extLst>
              <a:ext uri="{FF2B5EF4-FFF2-40B4-BE49-F238E27FC236}">
                <a16:creationId xmlns:a16="http://schemas.microsoft.com/office/drawing/2014/main" id="{D78A0375-7A61-454D-A618-B692E3A5115E}"/>
              </a:ext>
            </a:extLst>
          </p:cNvPr>
          <p:cNvSpPr/>
          <p:nvPr/>
        </p:nvSpPr>
        <p:spPr>
          <a:xfrm>
            <a:off x="1754746" y="5194495"/>
            <a:ext cx="4328046" cy="1200329"/>
          </a:xfrm>
          <a:prstGeom prst="rect">
            <a:avLst/>
          </a:prstGeom>
        </p:spPr>
        <p:txBody>
          <a:bodyPr wrap="square">
            <a:spAutoFit/>
          </a:bodyPr>
          <a:lstStyle/>
          <a:p>
            <a:pPr algn="ctr"/>
            <a:r>
              <a:rPr lang="zh-CN" altLang="en-US" sz="1800" b="1" kern="100" dirty="0">
                <a:solidFill>
                  <a:srgbClr val="FF0000"/>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陈维江院士 </a:t>
            </a:r>
            <a:r>
              <a:rPr lang="zh-CN" altLang="en-US" sz="1800" kern="100" dirty="0">
                <a:latin typeface="Adobe 黑体 Std R" panose="020B0400000000000000" charset="-122"/>
                <a:ea typeface="Adobe 黑体 Std R" panose="020B0400000000000000" charset="-122"/>
                <a:cs typeface="Adobe 黑体 Std R" panose="020B0400000000000000" charset="-122"/>
              </a:rPr>
              <a:t>主 持 </a:t>
            </a:r>
            <a:r>
              <a:rPr lang="zh-CN" altLang="en-US" kern="100" dirty="0">
                <a:latin typeface="Adobe 黑体 Std R" panose="020B0400000000000000" charset="-122"/>
                <a:ea typeface="Adobe 黑体 Std R" panose="020B0400000000000000" charset="-122"/>
              </a:rPr>
              <a:t>的 专 家 鉴 定 委 员 会 认 定 本 无人机项 目</a:t>
            </a:r>
            <a:r>
              <a:rPr lang="zh-CN" altLang="en-US" kern="100" dirty="0">
                <a:solidFill>
                  <a:srgbClr val="00B0F0"/>
                </a:solidFill>
                <a:latin typeface="Adobe 黑体 Std R" panose="020B0400000000000000" charset="-122"/>
                <a:ea typeface="Adobe 黑体 Std R" panose="020B0400000000000000" charset="-122"/>
              </a:rPr>
              <a:t>中 无 人 机 自 主 巡 检 及 人 工 智 能 评 估 诊 断 技 术</a:t>
            </a:r>
            <a:r>
              <a:rPr lang="zh-CN" altLang="en-US" kern="100" dirty="0">
                <a:latin typeface="Adobe 黑体 Std R" panose="020B0400000000000000" charset="-122"/>
                <a:ea typeface="Adobe 黑体 Std R" panose="020B0400000000000000" charset="-122"/>
              </a:rPr>
              <a:t> 达到 </a:t>
            </a:r>
            <a:r>
              <a:rPr lang="zh-CN" altLang="en-US" sz="1800" b="1" kern="100" dirty="0">
                <a:solidFill>
                  <a:srgbClr val="FF0000"/>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国 际 领 先 水 平</a:t>
            </a:r>
          </a:p>
        </p:txBody>
      </p:sp>
      <p:sp>
        <p:nvSpPr>
          <p:cNvPr id="57" name="矩形 56">
            <a:extLst>
              <a:ext uri="{FF2B5EF4-FFF2-40B4-BE49-F238E27FC236}">
                <a16:creationId xmlns:a16="http://schemas.microsoft.com/office/drawing/2014/main" id="{5405C54D-3EBD-400D-9F95-2A577F70DF55}"/>
              </a:ext>
            </a:extLst>
          </p:cNvPr>
          <p:cNvSpPr/>
          <p:nvPr/>
        </p:nvSpPr>
        <p:spPr>
          <a:xfrm>
            <a:off x="7873861" y="5949280"/>
            <a:ext cx="1218603" cy="338554"/>
          </a:xfrm>
          <a:prstGeom prst="rect">
            <a:avLst/>
          </a:prstGeom>
        </p:spPr>
        <p:txBody>
          <a:bodyPr wrap="none">
            <a:spAutoFit/>
          </a:bodyPr>
          <a:lstStyle/>
          <a:p>
            <a:r>
              <a:rPr lang="zh-CN" altLang="en-US" sz="1600" b="1" dirty="0">
                <a:solidFill>
                  <a:schemeClr val="tx1"/>
                </a:solidFill>
                <a:latin typeface="+mn-ea"/>
              </a:rPr>
              <a:t>鉴定意见书</a:t>
            </a:r>
            <a:endParaRPr lang="zh-CN" altLang="zh-CN" sz="1600" b="1" dirty="0">
              <a:solidFill>
                <a:schemeClr val="tx1"/>
              </a:solidFill>
              <a:latin typeface="+mn-ea"/>
            </a:endParaRPr>
          </a:p>
        </p:txBody>
      </p:sp>
    </p:spTree>
    <p:extLst>
      <p:ext uri="{BB962C8B-B14F-4D97-AF65-F5344CB8AC3E}">
        <p14:creationId xmlns:p14="http://schemas.microsoft.com/office/powerpoint/2010/main" val="4159442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428625" y="344170"/>
            <a:ext cx="553212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2.4销售情况</a:t>
            </a:r>
          </a:p>
        </p:txBody>
      </p:sp>
      <p:sp>
        <p:nvSpPr>
          <p:cNvPr id="8" name="文本框 14"/>
          <p:cNvSpPr txBox="1">
            <a:spLocks noChangeArrowheads="1"/>
          </p:cNvSpPr>
          <p:nvPr/>
        </p:nvSpPr>
        <p:spPr bwMode="auto">
          <a:xfrm>
            <a:off x="503429" y="1094298"/>
            <a:ext cx="2367603" cy="369332"/>
          </a:xfrm>
          <a:prstGeom prst="rect">
            <a:avLst/>
          </a:prstGeom>
          <a:solidFill>
            <a:srgbClr val="00479D"/>
          </a:solidFill>
          <a:ln w="9525">
            <a:noFill/>
            <a:miter lim="800000"/>
          </a:ln>
        </p:spPr>
        <p:txBody>
          <a:bodyPr wrap="square">
            <a:spAutoFit/>
          </a:bodyPr>
          <a:lstStyle/>
          <a:p>
            <a:pPr indent="0">
              <a:buSzPct val="70000"/>
              <a:buFont typeface="Wingdings" panose="05000000000000000000"/>
              <a:buNone/>
            </a:pPr>
            <a:r>
              <a:rPr lang="zh-CN" altLang="en-US" b="1" dirty="0">
                <a:solidFill>
                  <a:schemeClr val="bg1"/>
                </a:solidFill>
                <a:latin typeface="宋体" panose="02010600030101010101" pitchFamily="2" charset="-122"/>
                <a:ea typeface="宋体" panose="02010600030101010101" pitchFamily="2" charset="-122"/>
              </a:rPr>
              <a:t>销售模式及产品定价</a:t>
            </a:r>
          </a:p>
        </p:txBody>
      </p:sp>
      <p:sp>
        <p:nvSpPr>
          <p:cNvPr id="3" name="矩形 2">
            <a:extLst>
              <a:ext uri="{FF2B5EF4-FFF2-40B4-BE49-F238E27FC236}">
                <a16:creationId xmlns:a16="http://schemas.microsoft.com/office/drawing/2014/main" id="{38B16BF2-AC38-43A5-802E-8CAC56311554}"/>
              </a:ext>
            </a:extLst>
          </p:cNvPr>
          <p:cNvSpPr/>
          <p:nvPr/>
        </p:nvSpPr>
        <p:spPr>
          <a:xfrm>
            <a:off x="7194948" y="1517777"/>
            <a:ext cx="3211117" cy="461657"/>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r>
              <a:rPr lang="zh-CN" altLang="en-US" sz="2000" dirty="0">
                <a:latin typeface="+mn-ea"/>
              </a:rPr>
              <a:t>采用</a:t>
            </a:r>
            <a:r>
              <a:rPr lang="zh-CN" altLang="en-US" sz="2400" b="1" dirty="0">
                <a:solidFill>
                  <a:srgbClr val="FF0000"/>
                </a:solidFill>
                <a:latin typeface="+mn-ea"/>
              </a:rPr>
              <a:t>先免后收</a:t>
            </a:r>
            <a:r>
              <a:rPr lang="zh-CN" altLang="en-US" sz="2000" dirty="0">
                <a:latin typeface="+mn-ea"/>
              </a:rPr>
              <a:t>的销售策略</a:t>
            </a:r>
            <a:endParaRPr lang="en-US" altLang="zh-CN" sz="2000" dirty="0">
              <a:latin typeface="+mn-ea"/>
            </a:endParaRPr>
          </a:p>
        </p:txBody>
      </p:sp>
      <p:sp>
        <p:nvSpPr>
          <p:cNvPr id="4" name="矩形 3">
            <a:extLst>
              <a:ext uri="{FF2B5EF4-FFF2-40B4-BE49-F238E27FC236}">
                <a16:creationId xmlns:a16="http://schemas.microsoft.com/office/drawing/2014/main" id="{E36A6643-C7CE-4B74-A17E-1413FFA67578}"/>
              </a:ext>
            </a:extLst>
          </p:cNvPr>
          <p:cNvSpPr>
            <a:spLocks noChangeArrowheads="1"/>
          </p:cNvSpPr>
          <p:nvPr/>
        </p:nvSpPr>
        <p:spPr bwMode="auto">
          <a:xfrm>
            <a:off x="7189762" y="2752896"/>
            <a:ext cx="4340984" cy="11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nSpc>
                <a:spcPct val="110000"/>
              </a:lnSpc>
              <a:spcBef>
                <a:spcPct val="0"/>
              </a:spcBef>
              <a:buNone/>
            </a:pPr>
            <a:r>
              <a:rPr lang="zh-CN" altLang="en-US" sz="2000" b="1" dirty="0">
                <a:latin typeface="+mn-ea"/>
                <a:sym typeface="微软雅黑" panose="020B0503020204020204" pitchFamily="34" charset="-122"/>
              </a:rPr>
              <a:t>√免费试用期一年</a:t>
            </a:r>
            <a:endParaRPr lang="en-US" altLang="zh-CN" sz="2000" b="1" dirty="0">
              <a:latin typeface="+mn-ea"/>
              <a:sym typeface="微软雅黑" panose="020B0503020204020204" pitchFamily="34" charset="-122"/>
            </a:endParaRPr>
          </a:p>
          <a:p>
            <a:pPr>
              <a:lnSpc>
                <a:spcPct val="110000"/>
              </a:lnSpc>
              <a:spcBef>
                <a:spcPct val="0"/>
              </a:spcBef>
              <a:buNone/>
            </a:pPr>
            <a:r>
              <a:rPr lang="zh-CN" altLang="en-US" sz="2000" b="1" dirty="0">
                <a:latin typeface="+mn-ea"/>
                <a:sym typeface="微软雅黑" panose="020B0503020204020204" pitchFamily="34" charset="-122"/>
              </a:rPr>
              <a:t>√按不同电压等级线路</a:t>
            </a:r>
            <a:r>
              <a:rPr lang="en-US" altLang="zh-CN" sz="2000" b="1" dirty="0">
                <a:latin typeface="+mn-ea"/>
                <a:sym typeface="微软雅黑" panose="020B0503020204020204" pitchFamily="34" charset="-122"/>
              </a:rPr>
              <a:t>&amp;</a:t>
            </a:r>
            <a:r>
              <a:rPr lang="zh-CN" altLang="en-US" sz="2000" b="1" dirty="0">
                <a:latin typeface="+mn-ea"/>
                <a:sym typeface="微软雅黑" panose="020B0503020204020204" pitchFamily="34" charset="-122"/>
              </a:rPr>
              <a:t>变电站公司，逐年收费，包年服务</a:t>
            </a:r>
            <a:endParaRPr lang="en-US" altLang="zh-CN" sz="2000" b="1" dirty="0">
              <a:latin typeface="+mn-ea"/>
              <a:sym typeface="微软雅黑" panose="020B0503020204020204" pitchFamily="34" charset="-122"/>
            </a:endParaRPr>
          </a:p>
        </p:txBody>
      </p:sp>
      <p:pic>
        <p:nvPicPr>
          <p:cNvPr id="6" name="table">
            <a:extLst>
              <a:ext uri="{FF2B5EF4-FFF2-40B4-BE49-F238E27FC236}">
                <a16:creationId xmlns:a16="http://schemas.microsoft.com/office/drawing/2014/main" id="{4658C10B-1ABA-4593-A18D-396B4892631D}"/>
              </a:ext>
            </a:extLst>
          </p:cNvPr>
          <p:cNvPicPr>
            <a:picLocks noChangeAspect="1"/>
          </p:cNvPicPr>
          <p:nvPr/>
        </p:nvPicPr>
        <p:blipFill>
          <a:blip r:embed="rId2"/>
          <a:stretch>
            <a:fillRect/>
          </a:stretch>
        </p:blipFill>
        <p:spPr>
          <a:xfrm>
            <a:off x="6215102" y="5059617"/>
            <a:ext cx="5867365" cy="1436272"/>
          </a:xfrm>
          <a:prstGeom prst="rect">
            <a:avLst/>
          </a:prstGeom>
        </p:spPr>
      </p:pic>
      <p:sp>
        <p:nvSpPr>
          <p:cNvPr id="10" name="矩形 9">
            <a:extLst>
              <a:ext uri="{FF2B5EF4-FFF2-40B4-BE49-F238E27FC236}">
                <a16:creationId xmlns:a16="http://schemas.microsoft.com/office/drawing/2014/main" id="{D6951168-2191-4ABB-B0BB-26CE8BE79769}"/>
              </a:ext>
            </a:extLst>
          </p:cNvPr>
          <p:cNvSpPr/>
          <p:nvPr/>
        </p:nvSpPr>
        <p:spPr>
          <a:xfrm>
            <a:off x="1870775" y="1517777"/>
            <a:ext cx="1210571" cy="400101"/>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r>
              <a:rPr lang="zh-CN" altLang="en-US" sz="2000" b="1" dirty="0">
                <a:latin typeface="+mn-ea"/>
              </a:rPr>
              <a:t>设备诊断</a:t>
            </a:r>
            <a:endParaRPr lang="en-US" altLang="zh-CN" sz="2000" b="1" dirty="0">
              <a:latin typeface="+mn-ea"/>
            </a:endParaRPr>
          </a:p>
        </p:txBody>
      </p:sp>
      <p:sp>
        <p:nvSpPr>
          <p:cNvPr id="14" name="矩形 13">
            <a:extLst>
              <a:ext uri="{FF2B5EF4-FFF2-40B4-BE49-F238E27FC236}">
                <a16:creationId xmlns:a16="http://schemas.microsoft.com/office/drawing/2014/main" id="{D4854B0B-3DD8-4B63-B5AE-6E12E9CE7FC3}"/>
              </a:ext>
            </a:extLst>
          </p:cNvPr>
          <p:cNvSpPr/>
          <p:nvPr/>
        </p:nvSpPr>
        <p:spPr>
          <a:xfrm>
            <a:off x="359488" y="2286637"/>
            <a:ext cx="805149" cy="2862314"/>
          </a:xfrm>
          <a:prstGeom prst="rect">
            <a:avLst/>
          </a:prstGeom>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r>
              <a:rPr lang="zh-CN" altLang="en-US" sz="2000" dirty="0">
                <a:latin typeface="+mn-ea"/>
              </a:rPr>
              <a:t>提供电力设备在线监测与健康管理服务</a:t>
            </a:r>
            <a:endParaRPr lang="en-US" altLang="zh-CN" sz="2000" dirty="0">
              <a:latin typeface="+mn-ea"/>
            </a:endParaRPr>
          </a:p>
        </p:txBody>
      </p:sp>
      <p:sp>
        <p:nvSpPr>
          <p:cNvPr id="16" name="矩形 15">
            <a:extLst>
              <a:ext uri="{FF2B5EF4-FFF2-40B4-BE49-F238E27FC236}">
                <a16:creationId xmlns:a16="http://schemas.microsoft.com/office/drawing/2014/main" id="{AE3EB4DF-1A6B-432B-8AD9-AA92E69E69A5}"/>
              </a:ext>
            </a:extLst>
          </p:cNvPr>
          <p:cNvSpPr/>
          <p:nvPr/>
        </p:nvSpPr>
        <p:spPr>
          <a:xfrm>
            <a:off x="2208204" y="2094208"/>
            <a:ext cx="535706" cy="646323"/>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r>
              <a:rPr lang="en-US" altLang="zh-CN" sz="3600" b="1" dirty="0">
                <a:solidFill>
                  <a:srgbClr val="5B9BD5"/>
                </a:solidFill>
                <a:latin typeface="+mn-ea"/>
              </a:rPr>
              <a:t>+</a:t>
            </a:r>
          </a:p>
        </p:txBody>
      </p:sp>
      <p:sp>
        <p:nvSpPr>
          <p:cNvPr id="18" name="矩形 17">
            <a:extLst>
              <a:ext uri="{FF2B5EF4-FFF2-40B4-BE49-F238E27FC236}">
                <a16:creationId xmlns:a16="http://schemas.microsoft.com/office/drawing/2014/main" id="{8A9B893D-A728-4FE9-912D-D49345B39E69}"/>
              </a:ext>
            </a:extLst>
          </p:cNvPr>
          <p:cNvSpPr/>
          <p:nvPr/>
        </p:nvSpPr>
        <p:spPr>
          <a:xfrm>
            <a:off x="2208204" y="3423325"/>
            <a:ext cx="535706" cy="646323"/>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r>
              <a:rPr lang="en-US" altLang="zh-CN" sz="3600" b="1" dirty="0">
                <a:solidFill>
                  <a:srgbClr val="5B9BD5"/>
                </a:solidFill>
                <a:latin typeface="+mn-ea"/>
              </a:rPr>
              <a:t>+</a:t>
            </a:r>
          </a:p>
        </p:txBody>
      </p:sp>
      <p:sp>
        <p:nvSpPr>
          <p:cNvPr id="20" name="矩形 19">
            <a:extLst>
              <a:ext uri="{FF2B5EF4-FFF2-40B4-BE49-F238E27FC236}">
                <a16:creationId xmlns:a16="http://schemas.microsoft.com/office/drawing/2014/main" id="{D4FCD6BC-F615-462A-9C21-7D1BFC77E16A}"/>
              </a:ext>
            </a:extLst>
          </p:cNvPr>
          <p:cNvSpPr/>
          <p:nvPr/>
        </p:nvSpPr>
        <p:spPr>
          <a:xfrm>
            <a:off x="2208204" y="4736456"/>
            <a:ext cx="535706" cy="646323"/>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r>
              <a:rPr lang="en-US" altLang="zh-CN" sz="3600" b="1" dirty="0">
                <a:solidFill>
                  <a:srgbClr val="5B9BD5"/>
                </a:solidFill>
                <a:latin typeface="+mn-ea"/>
              </a:rPr>
              <a:t>+</a:t>
            </a:r>
          </a:p>
        </p:txBody>
      </p:sp>
      <p:sp>
        <p:nvSpPr>
          <p:cNvPr id="22" name="矩形 21">
            <a:extLst>
              <a:ext uri="{FF2B5EF4-FFF2-40B4-BE49-F238E27FC236}">
                <a16:creationId xmlns:a16="http://schemas.microsoft.com/office/drawing/2014/main" id="{0AF2A34B-0DA8-462E-9940-959EC0D46E51}"/>
              </a:ext>
            </a:extLst>
          </p:cNvPr>
          <p:cNvSpPr/>
          <p:nvPr/>
        </p:nvSpPr>
        <p:spPr>
          <a:xfrm>
            <a:off x="1870772" y="2919289"/>
            <a:ext cx="1210571" cy="400101"/>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r>
              <a:rPr lang="zh-CN" altLang="en-US" sz="2000" b="1" dirty="0">
                <a:latin typeface="+mn-ea"/>
              </a:rPr>
              <a:t>故障定位</a:t>
            </a:r>
            <a:endParaRPr lang="en-US" altLang="zh-CN" sz="2000" b="1" dirty="0">
              <a:latin typeface="+mn-ea"/>
            </a:endParaRPr>
          </a:p>
        </p:txBody>
      </p:sp>
      <p:sp>
        <p:nvSpPr>
          <p:cNvPr id="24" name="矩形 23">
            <a:extLst>
              <a:ext uri="{FF2B5EF4-FFF2-40B4-BE49-F238E27FC236}">
                <a16:creationId xmlns:a16="http://schemas.microsoft.com/office/drawing/2014/main" id="{40F07F76-0F1E-4807-963F-996CA19AF4E8}"/>
              </a:ext>
            </a:extLst>
          </p:cNvPr>
          <p:cNvSpPr/>
          <p:nvPr/>
        </p:nvSpPr>
        <p:spPr>
          <a:xfrm>
            <a:off x="1870773" y="4228060"/>
            <a:ext cx="1210571" cy="400101"/>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r>
              <a:rPr lang="zh-CN" altLang="en-US" sz="2000" b="1" dirty="0">
                <a:latin typeface="+mn-ea"/>
              </a:rPr>
              <a:t>检修预警</a:t>
            </a:r>
            <a:endParaRPr lang="en-US" altLang="zh-CN" sz="2000" b="1" dirty="0">
              <a:latin typeface="+mn-ea"/>
            </a:endParaRPr>
          </a:p>
        </p:txBody>
      </p:sp>
      <p:sp>
        <p:nvSpPr>
          <p:cNvPr id="26" name="矩形 25">
            <a:extLst>
              <a:ext uri="{FF2B5EF4-FFF2-40B4-BE49-F238E27FC236}">
                <a16:creationId xmlns:a16="http://schemas.microsoft.com/office/drawing/2014/main" id="{3474E79D-CD14-401C-AC1E-5BAFFE55E923}"/>
              </a:ext>
            </a:extLst>
          </p:cNvPr>
          <p:cNvSpPr/>
          <p:nvPr/>
        </p:nvSpPr>
        <p:spPr>
          <a:xfrm>
            <a:off x="1870772" y="5575164"/>
            <a:ext cx="1210571" cy="400101"/>
          </a:xfrm>
          <a:prstGeom prst="rect">
            <a:avLst/>
          </a:prstGeom>
        </p:spPr>
        <p:txBody>
          <a:bodyPr wrap="non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r>
              <a:rPr lang="zh-CN" altLang="en-US" sz="2000" b="1" dirty="0">
                <a:latin typeface="+mn-ea"/>
              </a:rPr>
              <a:t>数据管理</a:t>
            </a:r>
            <a:endParaRPr lang="en-US" altLang="zh-CN" sz="2000" b="1" dirty="0">
              <a:latin typeface="+mn-ea"/>
            </a:endParaRPr>
          </a:p>
        </p:txBody>
      </p:sp>
      <p:sp>
        <p:nvSpPr>
          <p:cNvPr id="28" name="左大括号 27">
            <a:extLst>
              <a:ext uri="{FF2B5EF4-FFF2-40B4-BE49-F238E27FC236}">
                <a16:creationId xmlns:a16="http://schemas.microsoft.com/office/drawing/2014/main" id="{A999AB97-2014-428F-A8AB-BD9BD8FCBCC8}"/>
              </a:ext>
            </a:extLst>
          </p:cNvPr>
          <p:cNvSpPr/>
          <p:nvPr/>
        </p:nvSpPr>
        <p:spPr>
          <a:xfrm>
            <a:off x="1282626" y="1671873"/>
            <a:ext cx="404605" cy="4190635"/>
          </a:xfrm>
          <a:prstGeom prst="leftBrace">
            <a:avLst>
              <a:gd name="adj1" fmla="val 95581"/>
              <a:gd name="adj2" fmla="val 49040"/>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30" name="矩形 29">
            <a:extLst>
              <a:ext uri="{FF2B5EF4-FFF2-40B4-BE49-F238E27FC236}">
                <a16:creationId xmlns:a16="http://schemas.microsoft.com/office/drawing/2014/main" id="{E1266D2B-9528-4227-AEE1-995F30E5CA2D}"/>
              </a:ext>
            </a:extLst>
          </p:cNvPr>
          <p:cNvSpPr/>
          <p:nvPr/>
        </p:nvSpPr>
        <p:spPr>
          <a:xfrm>
            <a:off x="6888021" y="4628161"/>
            <a:ext cx="4570482" cy="369332"/>
          </a:xfrm>
          <a:prstGeom prst="rect">
            <a:avLst/>
          </a:prstGeom>
        </p:spPr>
        <p:txBody>
          <a:bodyPr wrap="none">
            <a:spAutoFit/>
          </a:bodyPr>
          <a:lstStyle/>
          <a:p>
            <a:r>
              <a:rPr lang="zh-CN" altLang="en-US" dirty="0">
                <a:latin typeface="+mn-ea"/>
              </a:rPr>
              <a:t>不同电压等级单类电力设备的年服务费用表</a:t>
            </a:r>
          </a:p>
        </p:txBody>
      </p:sp>
      <p:pic>
        <p:nvPicPr>
          <p:cNvPr id="32" name="图片 10">
            <a:extLst>
              <a:ext uri="{FF2B5EF4-FFF2-40B4-BE49-F238E27FC236}">
                <a16:creationId xmlns:a16="http://schemas.microsoft.com/office/drawing/2014/main" id="{077D68E4-4E52-49EB-93BA-D06E3E1B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6244" y="4092706"/>
            <a:ext cx="1013724" cy="63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1">
            <a:extLst>
              <a:ext uri="{FF2B5EF4-FFF2-40B4-BE49-F238E27FC236}">
                <a16:creationId xmlns:a16="http://schemas.microsoft.com/office/drawing/2014/main" id="{5AEEE972-9385-41E9-972E-515A265DDE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2626" y="4103141"/>
            <a:ext cx="996631" cy="62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12">
            <a:extLst>
              <a:ext uri="{FF2B5EF4-FFF2-40B4-BE49-F238E27FC236}">
                <a16:creationId xmlns:a16="http://schemas.microsoft.com/office/drawing/2014/main" id="{E71D43D0-6D07-4AB4-B743-2225F985C3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1915" y="4103141"/>
            <a:ext cx="999194" cy="62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 descr="数据概">
            <a:extLst>
              <a:ext uri="{FF2B5EF4-FFF2-40B4-BE49-F238E27FC236}">
                <a16:creationId xmlns:a16="http://schemas.microsoft.com/office/drawing/2014/main" id="{01E7F9C7-B93C-495E-B488-7CCEC6185C3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8615" y="5033449"/>
            <a:ext cx="2628322" cy="148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
            <a:extLst>
              <a:ext uri="{FF2B5EF4-FFF2-40B4-BE49-F238E27FC236}">
                <a16:creationId xmlns:a16="http://schemas.microsoft.com/office/drawing/2014/main" id="{D4D5181B-B9F3-404B-A7F1-428ADA86B0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6779" y="2658645"/>
            <a:ext cx="2628323" cy="129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对象 49">
            <a:extLst>
              <a:ext uri="{FF2B5EF4-FFF2-40B4-BE49-F238E27FC236}">
                <a16:creationId xmlns:a16="http://schemas.microsoft.com/office/drawing/2014/main" id="{251C35B5-2DE2-451B-8CF9-9CB7254C6A17}"/>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58734" y="1256727"/>
            <a:ext cx="3413620" cy="129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428625" y="344170"/>
            <a:ext cx="553212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2.5</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主要针对市场及合作客户</a:t>
            </a:r>
          </a:p>
        </p:txBody>
      </p:sp>
      <p:sp>
        <p:nvSpPr>
          <p:cNvPr id="8" name="文本框 7">
            <a:extLst>
              <a:ext uri="{FF2B5EF4-FFF2-40B4-BE49-F238E27FC236}">
                <a16:creationId xmlns:a16="http://schemas.microsoft.com/office/drawing/2014/main" id="{40F95395-B368-4267-83A8-309265994E42}"/>
              </a:ext>
            </a:extLst>
          </p:cNvPr>
          <p:cNvSpPr txBox="1"/>
          <p:nvPr>
            <p:custDataLst>
              <p:tags r:id="rId1"/>
            </p:custDataLst>
          </p:nvPr>
        </p:nvSpPr>
        <p:spPr>
          <a:xfrm>
            <a:off x="6462713" y="2237543"/>
            <a:ext cx="2327275" cy="9283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dirty="0">
                <a:ln w="0"/>
                <a:effectLst>
                  <a:outerShdw blurRad="38100" dist="19050" dir="2700000" algn="tl" rotWithShape="0">
                    <a:schemeClr val="dk1">
                      <a:alpha val="40000"/>
                    </a:schemeClr>
                  </a:outerShdw>
                </a:effectLst>
                <a:latin typeface="Adobe 黑体 Std R" panose="020B0400000000000000" charset="-122"/>
                <a:ea typeface="Adobe 黑体 Std R" panose="020B0400000000000000" charset="-122"/>
              </a:rPr>
              <a:t>资金雄厚，重视积累先进技术</a:t>
            </a:r>
          </a:p>
        </p:txBody>
      </p:sp>
      <p:sp>
        <p:nvSpPr>
          <p:cNvPr id="10" name="文本框 9">
            <a:extLst>
              <a:ext uri="{FF2B5EF4-FFF2-40B4-BE49-F238E27FC236}">
                <a16:creationId xmlns:a16="http://schemas.microsoft.com/office/drawing/2014/main" id="{6712B8CF-70D4-4153-88A9-E7AEDA50FBCA}"/>
              </a:ext>
            </a:extLst>
          </p:cNvPr>
          <p:cNvSpPr txBox="1"/>
          <p:nvPr>
            <p:custDataLst>
              <p:tags r:id="rId2"/>
            </p:custDataLst>
          </p:nvPr>
        </p:nvSpPr>
        <p:spPr>
          <a:xfrm>
            <a:off x="6462713" y="3308946"/>
            <a:ext cx="2327275" cy="92837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dirty="0">
                <a:ln w="0"/>
                <a:effectLst>
                  <a:outerShdw blurRad="38100" dist="19050" dir="2700000" algn="tl" rotWithShape="0">
                    <a:schemeClr val="dk1">
                      <a:alpha val="40000"/>
                    </a:schemeClr>
                  </a:outerShdw>
                </a:effectLst>
                <a:latin typeface="Adobe 黑体 Std R" panose="020B0400000000000000" charset="-122"/>
                <a:ea typeface="Adobe 黑体 Std R" panose="020B0400000000000000" charset="-122"/>
              </a:rPr>
              <a:t>线路长度连年增加，巡检需求大</a:t>
            </a:r>
          </a:p>
        </p:txBody>
      </p:sp>
      <p:sp>
        <p:nvSpPr>
          <p:cNvPr id="14" name="文本框 13">
            <a:extLst>
              <a:ext uri="{FF2B5EF4-FFF2-40B4-BE49-F238E27FC236}">
                <a16:creationId xmlns:a16="http://schemas.microsoft.com/office/drawing/2014/main" id="{06D25F72-D1AE-4AF6-AFE3-DFE3A79B2CB3}"/>
              </a:ext>
            </a:extLst>
          </p:cNvPr>
          <p:cNvSpPr txBox="1"/>
          <p:nvPr>
            <p:custDataLst>
              <p:tags r:id="rId3"/>
            </p:custDataLst>
          </p:nvPr>
        </p:nvSpPr>
        <p:spPr>
          <a:xfrm>
            <a:off x="6462713" y="4377375"/>
            <a:ext cx="2327275" cy="9283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1440" tIns="45720" rIns="91440" bIns="45720">
            <a:no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dirty="0">
                <a:ln w="0"/>
                <a:effectLst>
                  <a:outerShdw blurRad="38100" dist="19050" dir="2700000" algn="tl" rotWithShape="0">
                    <a:schemeClr val="dk1">
                      <a:alpha val="40000"/>
                    </a:schemeClr>
                  </a:outerShdw>
                </a:effectLst>
                <a:latin typeface="Adobe 黑体 Std R" panose="020B0400000000000000" charset="-122"/>
                <a:ea typeface="Adobe 黑体 Std R" panose="020B0400000000000000" charset="-122"/>
              </a:rPr>
              <a:t>国计民生关键行业，对产品质量要求高</a:t>
            </a:r>
          </a:p>
        </p:txBody>
      </p:sp>
      <p:sp>
        <p:nvSpPr>
          <p:cNvPr id="16" name="文本框 15">
            <a:extLst>
              <a:ext uri="{FF2B5EF4-FFF2-40B4-BE49-F238E27FC236}">
                <a16:creationId xmlns:a16="http://schemas.microsoft.com/office/drawing/2014/main" id="{E3A2A975-F0A6-4CCD-B5E6-0A888F4FB43E}"/>
              </a:ext>
            </a:extLst>
          </p:cNvPr>
          <p:cNvSpPr txBox="1"/>
          <p:nvPr>
            <p:custDataLst>
              <p:tags r:id="rId4"/>
            </p:custDataLst>
          </p:nvPr>
        </p:nvSpPr>
        <p:spPr>
          <a:xfrm>
            <a:off x="9464675" y="2500625"/>
            <a:ext cx="2327275" cy="9283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dirty="0">
                <a:ln w="0"/>
                <a:effectLst>
                  <a:outerShdw blurRad="38100" dist="19050" dir="2700000" algn="tl" rotWithShape="0">
                    <a:schemeClr val="dk1">
                      <a:alpha val="40000"/>
                    </a:schemeClr>
                  </a:outerShdw>
                </a:effectLst>
                <a:latin typeface="Adobe 黑体 Std R" panose="020B0400000000000000" charset="-122"/>
                <a:ea typeface="Adobe 黑体 Std R" panose="020B0400000000000000" charset="-122"/>
              </a:rPr>
              <a:t>提出智能电网，连年推行巡检升级</a:t>
            </a:r>
          </a:p>
        </p:txBody>
      </p:sp>
      <p:sp>
        <p:nvSpPr>
          <p:cNvPr id="18" name="文本框 17">
            <a:extLst>
              <a:ext uri="{FF2B5EF4-FFF2-40B4-BE49-F238E27FC236}">
                <a16:creationId xmlns:a16="http://schemas.microsoft.com/office/drawing/2014/main" id="{FD269BB3-A4EE-4326-9877-6F9C5C0E337A}"/>
              </a:ext>
            </a:extLst>
          </p:cNvPr>
          <p:cNvSpPr txBox="1"/>
          <p:nvPr>
            <p:custDataLst>
              <p:tags r:id="rId5"/>
            </p:custDataLst>
          </p:nvPr>
        </p:nvSpPr>
        <p:spPr>
          <a:xfrm>
            <a:off x="9464675" y="4053450"/>
            <a:ext cx="2327275" cy="92837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dirty="0">
                <a:ln w="0"/>
                <a:effectLst>
                  <a:outerShdw blurRad="38100" dist="19050" dir="2700000" algn="tl" rotWithShape="0">
                    <a:schemeClr val="dk1">
                      <a:alpha val="40000"/>
                    </a:schemeClr>
                  </a:outerShdw>
                </a:effectLst>
                <a:latin typeface="Adobe 黑体 Std R" panose="020B0400000000000000" charset="-122"/>
                <a:ea typeface="Adobe 黑体 Std R" panose="020B0400000000000000" charset="-122"/>
              </a:rPr>
              <a:t>自然垄断行业，市场壁垒高</a:t>
            </a:r>
          </a:p>
        </p:txBody>
      </p:sp>
      <p:pic>
        <p:nvPicPr>
          <p:cNvPr id="20" name="图片 12" descr="市场">
            <a:extLst>
              <a:ext uri="{FF2B5EF4-FFF2-40B4-BE49-F238E27FC236}">
                <a16:creationId xmlns:a16="http://schemas.microsoft.com/office/drawing/2014/main" id="{79D388D2-70AD-48B2-B230-99EE868721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53500" y="4237990"/>
            <a:ext cx="518795" cy="518795"/>
          </a:xfrm>
          <a:prstGeom prst="rect">
            <a:avLst/>
          </a:prstGeom>
        </p:spPr>
      </p:pic>
      <p:pic>
        <p:nvPicPr>
          <p:cNvPr id="22" name="图片 14" descr="长度">
            <a:extLst>
              <a:ext uri="{FF2B5EF4-FFF2-40B4-BE49-F238E27FC236}">
                <a16:creationId xmlns:a16="http://schemas.microsoft.com/office/drawing/2014/main" id="{2C64C7A5-A83C-4713-A5AB-104CE2AC94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7875" y="3429000"/>
            <a:ext cx="513715" cy="504190"/>
          </a:xfrm>
          <a:prstGeom prst="rect">
            <a:avLst/>
          </a:prstGeom>
        </p:spPr>
      </p:pic>
      <p:pic>
        <p:nvPicPr>
          <p:cNvPr id="24" name="图片 18" descr="质量">
            <a:extLst>
              <a:ext uri="{FF2B5EF4-FFF2-40B4-BE49-F238E27FC236}">
                <a16:creationId xmlns:a16="http://schemas.microsoft.com/office/drawing/2014/main" id="{EC69BA8F-E58B-40EC-90D9-355612CC86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57875" y="4585335"/>
            <a:ext cx="513715" cy="513715"/>
          </a:xfrm>
          <a:prstGeom prst="rect">
            <a:avLst/>
          </a:prstGeom>
        </p:spPr>
      </p:pic>
      <p:pic>
        <p:nvPicPr>
          <p:cNvPr id="26" name="图片 19" descr="智能">
            <a:extLst>
              <a:ext uri="{FF2B5EF4-FFF2-40B4-BE49-F238E27FC236}">
                <a16:creationId xmlns:a16="http://schemas.microsoft.com/office/drawing/2014/main" id="{2D4D2BF2-3550-46BA-96ED-FF5703294D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33180" y="2692400"/>
            <a:ext cx="544195" cy="544195"/>
          </a:xfrm>
          <a:prstGeom prst="rect">
            <a:avLst/>
          </a:prstGeom>
        </p:spPr>
      </p:pic>
      <p:pic>
        <p:nvPicPr>
          <p:cNvPr id="28" name="图片 20" descr="资金">
            <a:extLst>
              <a:ext uri="{FF2B5EF4-FFF2-40B4-BE49-F238E27FC236}">
                <a16:creationId xmlns:a16="http://schemas.microsoft.com/office/drawing/2014/main" id="{BDC68E2B-2576-4036-832D-026960C6138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57875" y="2324735"/>
            <a:ext cx="513715" cy="513715"/>
          </a:xfrm>
          <a:prstGeom prst="rect">
            <a:avLst/>
          </a:prstGeom>
        </p:spPr>
      </p:pic>
      <p:pic>
        <p:nvPicPr>
          <p:cNvPr id="30" name="图片 29">
            <a:extLst>
              <a:ext uri="{FF2B5EF4-FFF2-40B4-BE49-F238E27FC236}">
                <a16:creationId xmlns:a16="http://schemas.microsoft.com/office/drawing/2014/main" id="{E0B4E6F2-43B1-4F3A-A6F1-5A2F34E2CED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1552" y="1846895"/>
            <a:ext cx="5146733" cy="2155859"/>
          </a:xfrm>
          <a:prstGeom prst="rect">
            <a:avLst/>
          </a:prstGeom>
        </p:spPr>
      </p:pic>
      <p:pic>
        <p:nvPicPr>
          <p:cNvPr id="32" name="图片 31">
            <a:extLst>
              <a:ext uri="{FF2B5EF4-FFF2-40B4-BE49-F238E27FC236}">
                <a16:creationId xmlns:a16="http://schemas.microsoft.com/office/drawing/2014/main" id="{6FA77CC0-8796-4ADC-B4AF-D9E1440D590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463" y="3961360"/>
            <a:ext cx="5182323" cy="13443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763931" y="2132856"/>
            <a:ext cx="8280921" cy="3125788"/>
            <a:chOff x="1054646" y="2132856"/>
            <a:chExt cx="8280921" cy="3125788"/>
          </a:xfrm>
        </p:grpSpPr>
        <p:sp>
          <p:nvSpPr>
            <p:cNvPr id="2" name="Rectangle 2"/>
            <p:cNvSpPr>
              <a:spLocks noChangeArrowheads="1"/>
            </p:cNvSpPr>
            <p:nvPr/>
          </p:nvSpPr>
          <p:spPr bwMode="auto">
            <a:xfrm>
              <a:off x="1054646" y="2132856"/>
              <a:ext cx="4205287"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9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01</a:t>
              </a:r>
              <a:endParaRPr kumimoji="0" lang="zh-CN"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9" name="组合 8"/>
            <p:cNvGrpSpPr/>
            <p:nvPr/>
          </p:nvGrpSpPr>
          <p:grpSpPr>
            <a:xfrm>
              <a:off x="4673079" y="3347849"/>
              <a:ext cx="4662488" cy="522153"/>
              <a:chOff x="4655046" y="3347849"/>
              <a:chExt cx="4662488" cy="522153"/>
            </a:xfrm>
          </p:grpSpPr>
          <p:sp>
            <p:nvSpPr>
              <p:cNvPr id="4" name="Rectangle 3"/>
              <p:cNvSpPr>
                <a:spLocks noChangeArrowheads="1"/>
              </p:cNvSpPr>
              <p:nvPr/>
            </p:nvSpPr>
            <p:spPr bwMode="auto">
              <a:xfrm>
                <a:off x="5695598" y="3347849"/>
                <a:ext cx="306006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800">
                    <a:latin typeface="微软雅黑" panose="020B0503020204020204" pitchFamily="34" charset="-122"/>
                    <a:ea typeface="微软雅黑" panose="020B0503020204020204" pitchFamily="34" charset="-122"/>
                  </a:rPr>
                  <a:t>公司基本情况</a:t>
                </a:r>
              </a:p>
            </p:txBody>
          </p:sp>
          <p:grpSp>
            <p:nvGrpSpPr>
              <p:cNvPr id="5" name="Group 4"/>
              <p:cNvGrpSpPr/>
              <p:nvPr/>
            </p:nvGrpSpPr>
            <p:grpSpPr bwMode="auto">
              <a:xfrm>
                <a:off x="4655046" y="3789040"/>
                <a:ext cx="4662488" cy="80962"/>
                <a:chOff x="0" y="0"/>
                <a:chExt cx="4662486" cy="80962"/>
              </a:xfrm>
            </p:grpSpPr>
            <p:sp>
              <p:nvSpPr>
                <p:cNvPr id="6" name="Line 5"/>
                <p:cNvSpPr>
                  <a:spLocks noChangeShapeType="1"/>
                </p:cNvSpPr>
                <p:nvPr/>
              </p:nvSpPr>
              <p:spPr bwMode="auto">
                <a:xfrm>
                  <a:off x="83804" y="40482"/>
                  <a:ext cx="4494883" cy="2"/>
                </a:xfrm>
                <a:prstGeom prst="line">
                  <a:avLst/>
                </a:prstGeom>
                <a:noFill/>
                <a:ln w="12700">
                  <a:solidFill>
                    <a:srgbClr val="808080"/>
                  </a:solidFill>
                  <a:round/>
                </a:ln>
                <a:extLst>
                  <a:ext uri="{909E8E84-426E-40DD-AFC4-6F175D3DCCD1}">
                    <a14:hiddenFill xmlns:a14="http://schemas.microsoft.com/office/drawing/2010/main">
                      <a:no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 name="AutoShape 6"/>
                <p:cNvSpPr/>
                <p:nvPr/>
              </p:nvSpPr>
              <p:spPr bwMode="auto">
                <a:xfrm>
                  <a:off x="0"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 name="AutoShape 7"/>
                <p:cNvSpPr/>
                <p:nvPr/>
              </p:nvSpPr>
              <p:spPr bwMode="auto">
                <a:xfrm>
                  <a:off x="4554509"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grpSp>
      <p:sp>
        <p:nvSpPr>
          <p:cNvPr id="11" name="TextBox 10"/>
          <p:cNvSpPr/>
          <p:nvPr/>
        </p:nvSpPr>
        <p:spPr bwMode="auto">
          <a:xfrm>
            <a:off x="827192" y="282873"/>
            <a:ext cx="2232248"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目录</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54505" y="2182495"/>
            <a:ext cx="8313420" cy="3125470"/>
            <a:chOff x="373" y="1563"/>
            <a:chExt cx="13092" cy="4922"/>
          </a:xfrm>
        </p:grpSpPr>
        <p:sp>
          <p:nvSpPr>
            <p:cNvPr id="17410" name="Rectangle 2"/>
            <p:cNvSpPr>
              <a:spLocks noChangeArrowheads="1"/>
            </p:cNvSpPr>
            <p:nvPr/>
          </p:nvSpPr>
          <p:spPr bwMode="auto">
            <a:xfrm>
              <a:off x="373" y="1563"/>
              <a:ext cx="6622" cy="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zh-CN" sz="19900" b="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19900" b="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zh-CN">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1" name="Rectangle 3"/>
            <p:cNvSpPr>
              <a:spLocks noChangeArrowheads="1"/>
            </p:cNvSpPr>
            <p:nvPr/>
          </p:nvSpPr>
          <p:spPr bwMode="auto">
            <a:xfrm>
              <a:off x="6123" y="3360"/>
              <a:ext cx="734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sym typeface="微软雅黑" panose="020B0503020204020204" pitchFamily="34" charset="-122"/>
                </a:rPr>
                <a:t>行业分析</a:t>
              </a:r>
            </a:p>
          </p:txBody>
        </p:sp>
      </p:grpSp>
      <p:grpSp>
        <p:nvGrpSpPr>
          <p:cNvPr id="3" name="Group 4"/>
          <p:cNvGrpSpPr/>
          <p:nvPr/>
        </p:nvGrpSpPr>
        <p:grpSpPr bwMode="auto">
          <a:xfrm>
            <a:off x="5321935" y="3807143"/>
            <a:ext cx="4662488" cy="80962"/>
            <a:chOff x="0" y="0"/>
            <a:chExt cx="4662486" cy="80962"/>
          </a:xfrm>
        </p:grpSpPr>
        <p:sp>
          <p:nvSpPr>
            <p:cNvPr id="17415" name="Line 5"/>
            <p:cNvSpPr>
              <a:spLocks noChangeShapeType="1"/>
            </p:cNvSpPr>
            <p:nvPr/>
          </p:nvSpPr>
          <p:spPr bwMode="auto">
            <a:xfrm>
              <a:off x="83804" y="40482"/>
              <a:ext cx="4494883" cy="2"/>
            </a:xfrm>
            <a:prstGeom prst="line">
              <a:avLst/>
            </a:prstGeom>
            <a:noFill/>
            <a:ln w="12700">
              <a:solidFill>
                <a:srgbClr val="808080"/>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7416" name="AutoShape 6"/>
            <p:cNvSpPr/>
            <p:nvPr/>
          </p:nvSpPr>
          <p:spPr bwMode="auto">
            <a:xfrm>
              <a:off x="0"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endParaRPr lang="zh-CN" altLang="en-US"/>
            </a:p>
          </p:txBody>
        </p:sp>
        <p:sp>
          <p:nvSpPr>
            <p:cNvPr id="17417" name="AutoShape 7"/>
            <p:cNvSpPr/>
            <p:nvPr/>
          </p:nvSpPr>
          <p:spPr bwMode="auto">
            <a:xfrm>
              <a:off x="4554509"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endParaRPr lang="zh-CN" altLang="en-US"/>
            </a:p>
          </p:txBody>
        </p:sp>
      </p:grpSp>
      <p:sp>
        <p:nvSpPr>
          <p:cNvPr id="11" name="TextBox 10"/>
          <p:cNvSpPr/>
          <p:nvPr/>
        </p:nvSpPr>
        <p:spPr bwMode="auto">
          <a:xfrm>
            <a:off x="827192" y="282873"/>
            <a:ext cx="2232248"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目录</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p:nvPr/>
        </p:nvSpPr>
        <p:spPr bwMode="auto">
          <a:xfrm>
            <a:off x="380365" y="278765"/>
            <a:ext cx="4574540" cy="521970"/>
          </a:xfrm>
          <a:prstGeom prst="rect">
            <a:avLst/>
          </a:prstGeom>
          <a:noFill/>
          <a:ln>
            <a:miter lim="800000"/>
          </a:ln>
        </p:spPr>
        <p:txBody>
          <a:bodyPr vert="horz" wrap="square" lIns="91440" tIns="45720" rIns="91440" bIns="45720" numCol="1" rtlCol="0" anchor="t" anchorCtr="0" compatLnSpc="1">
            <a:normAutofit fontScale="950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3.1  </a:t>
            </a:r>
            <a:r>
              <a:rPr lang="zh-CN" altLang="zh-CN" sz="2800" b="1" dirty="0">
                <a:solidFill>
                  <a:srgbClr val="08499B"/>
                </a:solidFill>
                <a:latin typeface="微软雅黑" panose="020B0503020204020204" pitchFamily="34" charset="-122"/>
                <a:ea typeface="微软雅黑" panose="020B0503020204020204" pitchFamily="34" charset="-122"/>
                <a:cs typeface="+mn-ea"/>
                <a:sym typeface="+mn-ea"/>
              </a:rPr>
              <a:t>行业基本情况介绍</a:t>
            </a:r>
          </a:p>
        </p:txBody>
      </p:sp>
      <p:sp>
        <p:nvSpPr>
          <p:cNvPr id="6" name="文本框 5"/>
          <p:cNvSpPr txBox="1"/>
          <p:nvPr/>
        </p:nvSpPr>
        <p:spPr>
          <a:xfrm>
            <a:off x="509270" y="1134110"/>
            <a:ext cx="6233795" cy="368300"/>
          </a:xfrm>
          <a:prstGeom prst="rect">
            <a:avLst/>
          </a:prstGeom>
          <a:noFill/>
        </p:spPr>
        <p:txBody>
          <a:bodyPr wrap="square" rtlCol="0">
            <a:spAutoFit/>
          </a:bodyPr>
          <a:lstStyle/>
          <a:p>
            <a:r>
              <a:rPr lang="zh-CN" altLang="en-US"/>
              <a:t>包括所属行业政策、行业发展前景及市场容量等。</a:t>
            </a:r>
          </a:p>
        </p:txBody>
      </p:sp>
      <p:sp>
        <p:nvSpPr>
          <p:cNvPr id="4" name="内容占位符 1">
            <a:extLst>
              <a:ext uri="{FF2B5EF4-FFF2-40B4-BE49-F238E27FC236}">
                <a16:creationId xmlns:a16="http://schemas.microsoft.com/office/drawing/2014/main" id="{74420366-C45D-4BE8-8020-81CEF914996C}"/>
              </a:ext>
            </a:extLst>
          </p:cNvPr>
          <p:cNvSpPr txBox="1">
            <a:spLocks/>
          </p:cNvSpPr>
          <p:nvPr/>
        </p:nvSpPr>
        <p:spPr>
          <a:xfrm>
            <a:off x="8585200" y="1950720"/>
            <a:ext cx="2223770" cy="473075"/>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000">
                <a:latin typeface="Adobe 黑体 Std R" panose="020B0400000000000000" charset="-122"/>
                <a:ea typeface="Adobe 黑体 Std R" panose="020B0400000000000000" charset="-122"/>
              </a:rPr>
              <a:t>全社会投资焦点</a:t>
            </a:r>
          </a:p>
        </p:txBody>
      </p:sp>
      <p:sp>
        <p:nvSpPr>
          <p:cNvPr id="5" name="内容占位符 4">
            <a:extLst>
              <a:ext uri="{FF2B5EF4-FFF2-40B4-BE49-F238E27FC236}">
                <a16:creationId xmlns:a16="http://schemas.microsoft.com/office/drawing/2014/main" id="{146275B4-6C3E-42CD-843A-9A6B58356435}"/>
              </a:ext>
            </a:extLst>
          </p:cNvPr>
          <p:cNvSpPr txBox="1">
            <a:spLocks/>
          </p:cNvSpPr>
          <p:nvPr/>
        </p:nvSpPr>
        <p:spPr>
          <a:xfrm>
            <a:off x="944880" y="4410710"/>
            <a:ext cx="3027045" cy="17691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800">
                <a:latin typeface="Adobe 黑体 Std R" panose="020B0400000000000000" charset="-122"/>
                <a:ea typeface="Adobe 黑体 Std R" panose="020B0400000000000000" charset="-122"/>
                <a:cs typeface="Adobe 黑体 Std R" panose="020B0400000000000000" charset="-122"/>
              </a:rPr>
              <a:t>自</a:t>
            </a:r>
            <a:r>
              <a:rPr lang="en-US" altLang="zh-CN" sz="1800">
                <a:latin typeface="Adobe 黑体 Std R" panose="020B0400000000000000" charset="-122"/>
                <a:ea typeface="Adobe 黑体 Std R" panose="020B0400000000000000" charset="-122"/>
                <a:cs typeface="Adobe 黑体 Std R" panose="020B0400000000000000" charset="-122"/>
              </a:rPr>
              <a:t>2018</a:t>
            </a:r>
            <a:r>
              <a:rPr lang="zh-CN" altLang="en-US" sz="1800">
                <a:latin typeface="Adobe 黑体 Std R" panose="020B0400000000000000" charset="-122"/>
                <a:ea typeface="Adobe 黑体 Std R" panose="020B0400000000000000" charset="-122"/>
                <a:cs typeface="Adobe 黑体 Std R" panose="020B0400000000000000" charset="-122"/>
              </a:rPr>
              <a:t>年起国家多次强调加力新基建，特高压输电是新基建七大项目之一</a:t>
            </a:r>
          </a:p>
          <a:p>
            <a:endParaRPr lang="zh-CN" altLang="en-US" sz="1800">
              <a:latin typeface="Adobe 黑体 Std R" panose="020B0400000000000000" charset="-122"/>
              <a:ea typeface="Adobe 黑体 Std R" panose="020B0400000000000000" charset="-122"/>
              <a:cs typeface="Adobe 黑体 Std R" panose="020B0400000000000000" charset="-122"/>
            </a:endParaRPr>
          </a:p>
        </p:txBody>
      </p:sp>
      <p:sp>
        <p:nvSpPr>
          <p:cNvPr id="7" name="内容占位符 5">
            <a:extLst>
              <a:ext uri="{FF2B5EF4-FFF2-40B4-BE49-F238E27FC236}">
                <a16:creationId xmlns:a16="http://schemas.microsoft.com/office/drawing/2014/main" id="{8B290858-898A-47B1-8B08-85E3C1662212}"/>
              </a:ext>
            </a:extLst>
          </p:cNvPr>
          <p:cNvSpPr txBox="1">
            <a:spLocks/>
          </p:cNvSpPr>
          <p:nvPr/>
        </p:nvSpPr>
        <p:spPr>
          <a:xfrm>
            <a:off x="1220470" y="1950720"/>
            <a:ext cx="2496185" cy="563245"/>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000">
                <a:latin typeface="Adobe 黑体 Std R" panose="020B0400000000000000" charset="-122"/>
                <a:ea typeface="Adobe 黑体 Std R" panose="020B0400000000000000" charset="-122"/>
                <a:sym typeface="+mn-ea"/>
              </a:rPr>
              <a:t>新基建重点项目</a:t>
            </a:r>
          </a:p>
          <a:p>
            <a:pPr marL="0" indent="0" algn="ctr">
              <a:buFont typeface="Arial" panose="020B0604020202020204" pitchFamily="34" charset="0"/>
              <a:buNone/>
            </a:pPr>
            <a:endParaRPr lang="zh-CN" altLang="en-US" sz="2000" dirty="0">
              <a:latin typeface="Adobe 黑体 Std R" panose="020B0400000000000000" charset="-122"/>
              <a:ea typeface="Adobe 黑体 Std R" panose="020B0400000000000000" charset="-122"/>
              <a:sym typeface="+mn-ea"/>
            </a:endParaRPr>
          </a:p>
        </p:txBody>
      </p:sp>
      <p:sp>
        <p:nvSpPr>
          <p:cNvPr id="8" name="内容占位符 7">
            <a:extLst>
              <a:ext uri="{FF2B5EF4-FFF2-40B4-BE49-F238E27FC236}">
                <a16:creationId xmlns:a16="http://schemas.microsoft.com/office/drawing/2014/main" id="{2AAF2955-8637-4BE4-9F43-106C5F646914}"/>
              </a:ext>
            </a:extLst>
          </p:cNvPr>
          <p:cNvSpPr txBox="1">
            <a:spLocks/>
          </p:cNvSpPr>
          <p:nvPr/>
        </p:nvSpPr>
        <p:spPr>
          <a:xfrm>
            <a:off x="4651792" y="4483418"/>
            <a:ext cx="3027045" cy="17691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800">
                <a:latin typeface="Adobe 黑体 Std R" panose="020B0400000000000000" charset="-122"/>
                <a:ea typeface="Adobe 黑体 Std R" panose="020B0400000000000000" charset="-122"/>
                <a:sym typeface="+mn-ea"/>
              </a:rPr>
              <a:t>激发市场活力带动设备制造企业恢复生产、走出疫情影响</a:t>
            </a:r>
            <a:endParaRPr lang="zh-CN" altLang="en-US" sz="1800" dirty="0">
              <a:latin typeface="Adobe 黑体 Std R" panose="020B0400000000000000" charset="-122"/>
              <a:ea typeface="Adobe 黑体 Std R" panose="020B0400000000000000" charset="-122"/>
            </a:endParaRPr>
          </a:p>
        </p:txBody>
      </p:sp>
      <p:sp>
        <p:nvSpPr>
          <p:cNvPr id="9" name="内容占位符 8">
            <a:extLst>
              <a:ext uri="{FF2B5EF4-FFF2-40B4-BE49-F238E27FC236}">
                <a16:creationId xmlns:a16="http://schemas.microsoft.com/office/drawing/2014/main" id="{4506DDD9-E462-41E1-9E86-C4E2D41DC422}"/>
              </a:ext>
            </a:extLst>
          </p:cNvPr>
          <p:cNvSpPr txBox="1">
            <a:spLocks/>
          </p:cNvSpPr>
          <p:nvPr/>
        </p:nvSpPr>
        <p:spPr>
          <a:xfrm>
            <a:off x="5018405" y="1950720"/>
            <a:ext cx="2265045" cy="43815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000">
                <a:latin typeface="Adobe 黑体 Std R" panose="020B0400000000000000" charset="-122"/>
                <a:ea typeface="Adobe 黑体 Std R" panose="020B0400000000000000" charset="-122"/>
                <a:sym typeface="+mn-ea"/>
              </a:rPr>
              <a:t>抗疫情重要举措</a:t>
            </a:r>
            <a:endParaRPr lang="zh-CN" altLang="en-US" sz="2000">
              <a:latin typeface="Adobe 黑体 Std R" panose="020B0400000000000000" charset="-122"/>
              <a:ea typeface="Adobe 黑体 Std R" panose="020B0400000000000000" charset="-122"/>
            </a:endParaRPr>
          </a:p>
          <a:p>
            <a:pPr marL="0" indent="0" algn="ctr">
              <a:buFont typeface="Arial" panose="020B0604020202020204" pitchFamily="34" charset="0"/>
              <a:buNone/>
            </a:pPr>
            <a:endParaRPr lang="zh-CN" altLang="en-US" sz="2000" dirty="0">
              <a:latin typeface="Adobe 黑体 Std R" panose="020B0400000000000000" charset="-122"/>
              <a:ea typeface="Adobe 黑体 Std R" panose="020B0400000000000000" charset="-122"/>
            </a:endParaRPr>
          </a:p>
        </p:txBody>
      </p:sp>
      <p:pic>
        <p:nvPicPr>
          <p:cNvPr id="10" name="内容占位符 13" descr="E:\图片压缩\docsmall\docsmall\图片21.png图片21">
            <a:extLst>
              <a:ext uri="{FF2B5EF4-FFF2-40B4-BE49-F238E27FC236}">
                <a16:creationId xmlns:a16="http://schemas.microsoft.com/office/drawing/2014/main" id="{CB21D70D-B56C-4A8F-BF82-53FA1F6356BE}"/>
              </a:ext>
            </a:extLst>
          </p:cNvPr>
          <p:cNvPicPr>
            <a:picLocks noChangeAspect="1"/>
          </p:cNvPicPr>
          <p:nvPr/>
        </p:nvPicPr>
        <p:blipFill>
          <a:blip r:embed="rId3"/>
          <a:srcRect/>
          <a:stretch>
            <a:fillRect/>
          </a:stretch>
        </p:blipFill>
        <p:spPr>
          <a:xfrm>
            <a:off x="8434387" y="2513330"/>
            <a:ext cx="2525395" cy="1580515"/>
          </a:xfrm>
          <a:prstGeom prst="rect">
            <a:avLst/>
          </a:prstGeom>
        </p:spPr>
      </p:pic>
      <p:sp>
        <p:nvSpPr>
          <p:cNvPr id="12" name="内容占位符 10">
            <a:extLst>
              <a:ext uri="{FF2B5EF4-FFF2-40B4-BE49-F238E27FC236}">
                <a16:creationId xmlns:a16="http://schemas.microsoft.com/office/drawing/2014/main" id="{56422895-30D6-4E14-BA8C-A90C2BA301F7}"/>
              </a:ext>
            </a:extLst>
          </p:cNvPr>
          <p:cNvSpPr txBox="1">
            <a:spLocks/>
          </p:cNvSpPr>
          <p:nvPr/>
        </p:nvSpPr>
        <p:spPr>
          <a:xfrm>
            <a:off x="8218488" y="4254818"/>
            <a:ext cx="3251435" cy="176911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latin typeface="Adobe 黑体 Std R" panose="020B0400000000000000" charset="-122"/>
                <a:ea typeface="Adobe 黑体 Std R" panose="020B0400000000000000" charset="-122"/>
                <a:cs typeface="Adobe 黑体 Std R" panose="020B0400000000000000" charset="-122"/>
                <a:sym typeface="+mn-ea"/>
              </a:rPr>
              <a:t>国网无人机十四五规划要求无人机巡检覆盖率为</a:t>
            </a:r>
            <a:r>
              <a:rPr lang="en-US" altLang="zh-CN" sz="1800" dirty="0">
                <a:latin typeface="Adobe 黑体 Std R" panose="020B0400000000000000" charset="-122"/>
                <a:ea typeface="Adobe 黑体 Std R" panose="020B0400000000000000" charset="-122"/>
                <a:cs typeface="Adobe 黑体 Std R" panose="020B0400000000000000" charset="-122"/>
                <a:sym typeface="+mn-ea"/>
              </a:rPr>
              <a:t>0.5</a:t>
            </a:r>
            <a:r>
              <a:rPr lang="zh-CN" altLang="en-US" sz="1800" dirty="0">
                <a:latin typeface="Adobe 黑体 Std R" panose="020B0400000000000000" charset="-122"/>
                <a:ea typeface="Adobe 黑体 Std R" panose="020B0400000000000000" charset="-122"/>
                <a:cs typeface="Adobe 黑体 Std R" panose="020B0400000000000000" charset="-122"/>
                <a:sym typeface="+mn-ea"/>
              </a:rPr>
              <a:t>架</a:t>
            </a:r>
            <a:r>
              <a:rPr lang="en-US" altLang="zh-CN" sz="1800" dirty="0">
                <a:latin typeface="Adobe 黑体 Std R" panose="020B0400000000000000" charset="-122"/>
                <a:ea typeface="Adobe 黑体 Std R" panose="020B0400000000000000" charset="-122"/>
                <a:cs typeface="Adobe 黑体 Std R" panose="020B0400000000000000" charset="-122"/>
                <a:sym typeface="+mn-ea"/>
              </a:rPr>
              <a:t>/</a:t>
            </a:r>
            <a:r>
              <a:rPr lang="zh-CN" altLang="en-US" sz="1800" dirty="0">
                <a:latin typeface="Adobe 黑体 Std R" panose="020B0400000000000000" charset="-122"/>
                <a:ea typeface="Adobe 黑体 Std R" panose="020B0400000000000000" charset="-122"/>
                <a:cs typeface="Adobe 黑体 Std R" panose="020B0400000000000000" charset="-122"/>
                <a:sym typeface="+mn-ea"/>
              </a:rPr>
              <a:t>百公里，中国线路长度超过千万公里。</a:t>
            </a:r>
            <a:r>
              <a:rPr lang="zh-CN" altLang="en-US" sz="1800" dirty="0">
                <a:solidFill>
                  <a:srgbClr val="FF0000"/>
                </a:solidFill>
                <a:latin typeface="Adobe 黑体 Std R" panose="020B0400000000000000" charset="-122"/>
                <a:ea typeface="Adobe 黑体 Std R" panose="020B0400000000000000" charset="-122"/>
                <a:cs typeface="Adobe 黑体 Std R" panose="020B0400000000000000" charset="-122"/>
                <a:sym typeface="+mn-ea"/>
              </a:rPr>
              <a:t>输电线路无人机巡检相关细分领域将是千亿级市场</a:t>
            </a:r>
            <a:endParaRPr lang="zh-CN" altLang="en-US" sz="1800" dirty="0">
              <a:solidFill>
                <a:srgbClr val="FF0000"/>
              </a:solidFill>
              <a:latin typeface="Adobe 黑体 Std R" panose="020B0400000000000000" charset="-122"/>
              <a:ea typeface="Adobe 黑体 Std R" panose="020B0400000000000000" charset="-122"/>
              <a:cs typeface="Adobe 黑体 Std R" panose="020B0400000000000000" charset="-122"/>
            </a:endParaRPr>
          </a:p>
        </p:txBody>
      </p:sp>
      <p:sp>
        <p:nvSpPr>
          <p:cNvPr id="14" name="文本框 13">
            <a:extLst>
              <a:ext uri="{FF2B5EF4-FFF2-40B4-BE49-F238E27FC236}">
                <a16:creationId xmlns:a16="http://schemas.microsoft.com/office/drawing/2014/main" id="{E3DAB477-777C-47DD-B724-53EE51C58A6E}"/>
              </a:ext>
            </a:extLst>
          </p:cNvPr>
          <p:cNvSpPr txBox="1"/>
          <p:nvPr/>
        </p:nvSpPr>
        <p:spPr>
          <a:xfrm>
            <a:off x="2209424" y="5847933"/>
            <a:ext cx="7911778"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zh-CN" altLang="en-US" sz="2400" b="1" dirty="0">
                <a:effectLst/>
              </a:rPr>
              <a:t>随之而来特高压线路巡检工作需求大，多场景需要相关智能分析及检测硬件装备及软件平台，一片蓝海市场</a:t>
            </a:r>
          </a:p>
        </p:txBody>
      </p:sp>
      <p:sp>
        <p:nvSpPr>
          <p:cNvPr id="15" name="圆角矩形 16">
            <a:extLst>
              <a:ext uri="{FF2B5EF4-FFF2-40B4-BE49-F238E27FC236}">
                <a16:creationId xmlns:a16="http://schemas.microsoft.com/office/drawing/2014/main" id="{8A9B5357-6329-41AF-B4DD-EE6EFF71DAEE}"/>
              </a:ext>
            </a:extLst>
          </p:cNvPr>
          <p:cNvSpPr/>
          <p:nvPr/>
        </p:nvSpPr>
        <p:spPr>
          <a:xfrm>
            <a:off x="532130" y="1702435"/>
            <a:ext cx="11125200" cy="416560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6" name="内容占位符 18" descr="E:\图片压缩\docsmall\docsmall\图片20.png图片20">
            <a:extLst>
              <a:ext uri="{FF2B5EF4-FFF2-40B4-BE49-F238E27FC236}">
                <a16:creationId xmlns:a16="http://schemas.microsoft.com/office/drawing/2014/main" id="{09DA9C8B-2239-49C2-99C3-C1CDA3F6A6A1}"/>
              </a:ext>
            </a:extLst>
          </p:cNvPr>
          <p:cNvPicPr>
            <a:picLocks noChangeAspect="1"/>
          </p:cNvPicPr>
          <p:nvPr/>
        </p:nvPicPr>
        <p:blipFill>
          <a:blip r:embed="rId4"/>
          <a:srcRect/>
          <a:stretch>
            <a:fillRect/>
          </a:stretch>
        </p:blipFill>
        <p:spPr>
          <a:xfrm>
            <a:off x="4749581" y="2513330"/>
            <a:ext cx="2831465" cy="1656715"/>
          </a:xfrm>
          <a:prstGeom prst="rect">
            <a:avLst/>
          </a:prstGeom>
        </p:spPr>
      </p:pic>
      <p:pic>
        <p:nvPicPr>
          <p:cNvPr id="17" name="内容占位符 20" descr="E:\图片压缩\docsmall\docsmall\图片19.png图片19">
            <a:extLst>
              <a:ext uri="{FF2B5EF4-FFF2-40B4-BE49-F238E27FC236}">
                <a16:creationId xmlns:a16="http://schemas.microsoft.com/office/drawing/2014/main" id="{0E52D8DC-D84D-4D70-BBB4-55A9D48ED330}"/>
              </a:ext>
            </a:extLst>
          </p:cNvPr>
          <p:cNvPicPr>
            <a:picLocks noChangeAspect="1"/>
          </p:cNvPicPr>
          <p:nvPr/>
        </p:nvPicPr>
        <p:blipFill>
          <a:blip r:embed="rId5"/>
          <a:srcRect/>
          <a:stretch>
            <a:fillRect/>
          </a:stretch>
        </p:blipFill>
        <p:spPr>
          <a:xfrm>
            <a:off x="1053465" y="2513330"/>
            <a:ext cx="2830830" cy="1656080"/>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p:nvPr/>
        </p:nvSpPr>
        <p:spPr bwMode="auto">
          <a:xfrm>
            <a:off x="610870" y="316865"/>
            <a:ext cx="457454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3.2  </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竞争对手介绍</a:t>
            </a:r>
          </a:p>
        </p:txBody>
      </p:sp>
      <p:sp>
        <p:nvSpPr>
          <p:cNvPr id="2" name="文本框 1">
            <a:extLst>
              <a:ext uri="{FF2B5EF4-FFF2-40B4-BE49-F238E27FC236}">
                <a16:creationId xmlns:a16="http://schemas.microsoft.com/office/drawing/2014/main" id="{211E4876-12EF-42E9-8AB6-77857B59067B}"/>
              </a:ext>
            </a:extLst>
          </p:cNvPr>
          <p:cNvSpPr txBox="1"/>
          <p:nvPr/>
        </p:nvSpPr>
        <p:spPr>
          <a:xfrm>
            <a:off x="982638" y="1268760"/>
            <a:ext cx="10153128" cy="5078313"/>
          </a:xfrm>
          <a:prstGeom prst="rect">
            <a:avLst/>
          </a:prstGeom>
          <a:noFill/>
        </p:spPr>
        <p:txBody>
          <a:bodyPr wrap="square" rtlCol="0">
            <a:spAutoFit/>
          </a:bodyPr>
          <a:lstStyle/>
          <a:p>
            <a:r>
              <a:rPr lang="zh-CN" altLang="en-US" b="1" dirty="0"/>
              <a:t>广州优飞信息科技有限公司：</a:t>
            </a:r>
            <a:r>
              <a:rPr lang="zh-CN" altLang="en-US" dirty="0"/>
              <a:t>广州优飞信息科技有限公司成立于</a:t>
            </a:r>
            <a:r>
              <a:rPr lang="en-US" altLang="zh-CN" dirty="0"/>
              <a:t>2016</a:t>
            </a:r>
            <a:r>
              <a:rPr lang="zh-CN" altLang="en-US" dirty="0"/>
              <a:t>年</a:t>
            </a:r>
            <a:r>
              <a:rPr lang="en-US" altLang="zh-CN" dirty="0"/>
              <a:t>3</a:t>
            </a:r>
            <a:r>
              <a:rPr lang="zh-CN" altLang="en-US" dirty="0"/>
              <a:t>月，致力于打造中国智慧运检领军品牌。公司现有员工约</a:t>
            </a:r>
            <a:r>
              <a:rPr lang="en-US" altLang="zh-CN" dirty="0"/>
              <a:t>200</a:t>
            </a:r>
            <a:r>
              <a:rPr lang="zh-CN" altLang="en-US" dirty="0"/>
              <a:t>人，其中研发人员占比</a:t>
            </a:r>
            <a:r>
              <a:rPr lang="en-US" altLang="zh-CN" dirty="0"/>
              <a:t>40%</a:t>
            </a:r>
            <a:r>
              <a:rPr lang="zh-CN" altLang="en-US" dirty="0"/>
              <a:t>以上，年研发投入占公司收入比超过</a:t>
            </a:r>
            <a:r>
              <a:rPr lang="en-US" altLang="zh-CN" dirty="0"/>
              <a:t>20%</a:t>
            </a:r>
            <a:r>
              <a:rPr lang="zh-CN" altLang="en-US" dirty="0"/>
              <a:t>，拥有自主知识产权</a:t>
            </a:r>
            <a:r>
              <a:rPr lang="en-US" altLang="zh-CN" dirty="0"/>
              <a:t>30</a:t>
            </a:r>
            <a:r>
              <a:rPr lang="zh-CN" altLang="en-US" dirty="0"/>
              <a:t>多项，公司设有智能运检研究院，并聘请欧洲人工智能领域的</a:t>
            </a:r>
            <a:r>
              <a:rPr lang="en-US" altLang="zh-CN" dirty="0"/>
              <a:t>Patrick</a:t>
            </a:r>
            <a:r>
              <a:rPr lang="zh-CN" altLang="en-US" dirty="0"/>
              <a:t>院士担任首席科学家。</a:t>
            </a:r>
            <a:endParaRPr lang="en-US" altLang="zh-CN" dirty="0"/>
          </a:p>
          <a:p>
            <a:endParaRPr lang="en-US" altLang="zh-CN" dirty="0"/>
          </a:p>
          <a:p>
            <a:r>
              <a:rPr lang="zh-CN" altLang="en-US" b="1" dirty="0"/>
              <a:t>上海复亚智能科技有限公司：</a:t>
            </a:r>
            <a:r>
              <a:rPr lang="zh-CN" altLang="en-US" dirty="0"/>
              <a:t>业内领先的工业无人机全自动飞行系统解决方案的研发和生产商， </a:t>
            </a:r>
            <a:r>
              <a:rPr lang="en-US" altLang="zh-CN" dirty="0"/>
              <a:t>2016</a:t>
            </a:r>
            <a:r>
              <a:rPr lang="zh-CN" altLang="en-US" dirty="0"/>
              <a:t>开始研发无人机自动飞行系统， </a:t>
            </a:r>
            <a:r>
              <a:rPr lang="en-US" altLang="zh-CN" dirty="0"/>
              <a:t>2018</a:t>
            </a:r>
            <a:r>
              <a:rPr lang="zh-CN" altLang="en-US" dirty="0"/>
              <a:t>年</a:t>
            </a:r>
            <a:r>
              <a:rPr lang="en-US" altLang="zh-CN" dirty="0"/>
              <a:t>9</a:t>
            </a:r>
            <a:r>
              <a:rPr lang="zh-CN" altLang="en-US" dirty="0"/>
              <a:t>月正式推出</a:t>
            </a:r>
            <a:r>
              <a:rPr lang="en-US" altLang="zh-CN" dirty="0" err="1"/>
              <a:t>MindSky</a:t>
            </a:r>
            <a:r>
              <a:rPr lang="en-US" altLang="zh-CN" dirty="0"/>
              <a:t>“</a:t>
            </a:r>
            <a:r>
              <a:rPr lang="zh-CN" altLang="en-US" dirty="0"/>
              <a:t>睿略”第二代全自动飞行系统。睿略系统通过自动机场让无人机全自动起降、换电，机载</a:t>
            </a:r>
            <a:r>
              <a:rPr lang="en-US" altLang="zh-CN" dirty="0"/>
              <a:t>AI</a:t>
            </a:r>
            <a:r>
              <a:rPr lang="zh-CN" altLang="en-US" dirty="0"/>
              <a:t>算法实现无人机全自动飞行，图像数据实时传输到云端识别诊断。睿略系统无需专业人员操控、无需人工识别诊断、无需携带无人机通勤至作业现场，让工业无人机远程全自动巡检巡逻，应急状况远程</a:t>
            </a:r>
            <a:r>
              <a:rPr lang="en-US" altLang="zh-CN" dirty="0"/>
              <a:t>AI</a:t>
            </a:r>
            <a:r>
              <a:rPr lang="zh-CN" altLang="en-US" dirty="0"/>
              <a:t>辅助手动控制，是首个实现商业化规模性应用的工业无人机全自动飞行系统。</a:t>
            </a:r>
            <a:endParaRPr lang="en-US" altLang="zh-CN" dirty="0"/>
          </a:p>
          <a:p>
            <a:endParaRPr lang="en-US" altLang="zh-CN" dirty="0"/>
          </a:p>
          <a:p>
            <a:r>
              <a:rPr lang="zh-CN" altLang="en-US" b="1" dirty="0"/>
              <a:t>以上介绍来源于两公司官网</a:t>
            </a:r>
            <a:r>
              <a:rPr lang="zh-CN" altLang="en-US" dirty="0"/>
              <a:t>，广州优飞由无人机航空测绘领域扩展到电力无人机智能巡检行业，其最大的缺点在于公司团队没有足够充分的电网资源，相关技术产品没有优势，例如在今年在甘肃电网推广投标中被挤出核心供应商行列，最终本公司保定云深中标；上海复亚主要专注于无人机机库的研发及相关技术的推广应用，由于其没有足够的电网资源导致其人工智能算法没有充足的缺陷标注数据库，因此复亚的相关智能算法相对落后，没有跟上最新最快的研究速度，而且复亚应用领域较广不专注与电网相关行业。</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p:nvPr/>
        </p:nvSpPr>
        <p:spPr bwMode="auto">
          <a:xfrm>
            <a:off x="610870" y="316865"/>
            <a:ext cx="5484336" cy="521970"/>
          </a:xfrm>
          <a:prstGeom prst="rect">
            <a:avLst/>
          </a:prstGeom>
          <a:noFill/>
          <a:ln>
            <a:miter lim="800000"/>
          </a:ln>
        </p:spPr>
        <p:txBody>
          <a:bodyPr vert="horz" wrap="square" lIns="91440" tIns="45720" rIns="91440" bIns="45720" numCol="1" rtlCol="0" anchor="t" anchorCtr="0" compatLnSpc="1">
            <a:normAutofit fontScale="900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3.3  </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行业壁垒及企业竞争优劣势分析</a:t>
            </a:r>
          </a:p>
        </p:txBody>
      </p:sp>
      <p:sp>
        <p:nvSpPr>
          <p:cNvPr id="2" name="文本框 1">
            <a:extLst>
              <a:ext uri="{FF2B5EF4-FFF2-40B4-BE49-F238E27FC236}">
                <a16:creationId xmlns:a16="http://schemas.microsoft.com/office/drawing/2014/main" id="{DE34F101-1E45-4218-B303-9FC8D2C3CF47}"/>
              </a:ext>
            </a:extLst>
          </p:cNvPr>
          <p:cNvSpPr txBox="1"/>
          <p:nvPr/>
        </p:nvSpPr>
        <p:spPr>
          <a:xfrm>
            <a:off x="334566" y="870328"/>
            <a:ext cx="11244976" cy="586635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dirty="0"/>
              <a:t>首先，行业的第一壁垒是</a:t>
            </a:r>
            <a:r>
              <a:rPr lang="zh-CN" altLang="en-US" dirty="0">
                <a:solidFill>
                  <a:srgbClr val="FF0000"/>
                </a:solidFill>
              </a:rPr>
              <a:t>行业资源</a:t>
            </a:r>
            <a:r>
              <a:rPr lang="zh-CN" altLang="en-US" dirty="0"/>
              <a:t>，由于电网行业的属性决定于其属于垄断行业，在电网行业进行技术产品的推广需要大量行业人脉的相关资源。保定云深公司的核心成员绝大部分来自于华北电力大学，而华北电力大学</a:t>
            </a:r>
            <a:r>
              <a:rPr lang="zh-CN" altLang="en-US" b="0" i="0" dirty="0">
                <a:solidFill>
                  <a:srgbClr val="333333"/>
                </a:solidFill>
                <a:effectLst/>
                <a:latin typeface="宋体" panose="02010600030101010101" pitchFamily="2" charset="-122"/>
                <a:ea typeface="宋体" panose="02010600030101010101" pitchFamily="2" charset="-122"/>
              </a:rPr>
              <a:t>，是教育部直属全国重点大学，是国家“</a:t>
            </a:r>
            <a:r>
              <a:rPr lang="en-US" altLang="zh-CN" b="0" i="0" dirty="0">
                <a:solidFill>
                  <a:srgbClr val="333333"/>
                </a:solidFill>
                <a:effectLst/>
                <a:latin typeface="宋体" panose="02010600030101010101" pitchFamily="2" charset="-122"/>
                <a:ea typeface="宋体" panose="02010600030101010101" pitchFamily="2" charset="-122"/>
              </a:rPr>
              <a:t>211</a:t>
            </a:r>
            <a:r>
              <a:rPr lang="zh-CN" altLang="en-US" b="0" i="0" dirty="0">
                <a:solidFill>
                  <a:srgbClr val="333333"/>
                </a:solidFill>
                <a:effectLst/>
                <a:latin typeface="宋体" panose="02010600030101010101" pitchFamily="2" charset="-122"/>
                <a:ea typeface="宋体" panose="02010600030101010101" pitchFamily="2" charset="-122"/>
              </a:rPr>
              <a:t>工程”和“</a:t>
            </a:r>
            <a:r>
              <a:rPr lang="en-US" altLang="zh-CN" b="0" i="0" dirty="0">
                <a:solidFill>
                  <a:srgbClr val="333333"/>
                </a:solidFill>
                <a:effectLst/>
                <a:latin typeface="宋体" panose="02010600030101010101" pitchFamily="2" charset="-122"/>
                <a:ea typeface="宋体" panose="02010600030101010101" pitchFamily="2" charset="-122"/>
              </a:rPr>
              <a:t>985</a:t>
            </a:r>
            <a:r>
              <a:rPr lang="zh-CN" altLang="en-US" b="0" i="0" dirty="0">
                <a:solidFill>
                  <a:srgbClr val="333333"/>
                </a:solidFill>
                <a:effectLst/>
                <a:latin typeface="宋体" panose="02010600030101010101" pitchFamily="2" charset="-122"/>
                <a:ea typeface="宋体" panose="02010600030101010101" pitchFamily="2" charset="-122"/>
              </a:rPr>
              <a:t>工程优势学科创新平台”重点建设大学。</a:t>
            </a:r>
            <a:r>
              <a:rPr lang="en-US" altLang="zh-CN" b="0" i="0" dirty="0">
                <a:solidFill>
                  <a:srgbClr val="333333"/>
                </a:solidFill>
                <a:effectLst/>
                <a:latin typeface="宋体" panose="02010600030101010101" pitchFamily="2" charset="-122"/>
                <a:ea typeface="宋体" panose="02010600030101010101" pitchFamily="2" charset="-122"/>
              </a:rPr>
              <a:t>2017</a:t>
            </a:r>
            <a:r>
              <a:rPr lang="zh-CN" altLang="en-US" b="0" i="0" dirty="0">
                <a:solidFill>
                  <a:srgbClr val="333333"/>
                </a:solidFill>
                <a:effectLst/>
                <a:latin typeface="宋体" panose="02010600030101010101" pitchFamily="2" charset="-122"/>
                <a:ea typeface="宋体" panose="02010600030101010101" pitchFamily="2" charset="-122"/>
              </a:rPr>
              <a:t>年，学校进入国家“双一流”建设高校行列，重点建设能源电力科学与工程学科群。</a:t>
            </a:r>
            <a:r>
              <a:rPr lang="en-US" altLang="zh-CN" b="0" i="0" dirty="0">
                <a:solidFill>
                  <a:srgbClr val="333333"/>
                </a:solidFill>
                <a:effectLst/>
                <a:latin typeface="宋体" panose="02010600030101010101" pitchFamily="2" charset="-122"/>
                <a:ea typeface="宋体" panose="02010600030101010101" pitchFamily="2" charset="-122"/>
              </a:rPr>
              <a:t>1958</a:t>
            </a:r>
            <a:r>
              <a:rPr lang="zh-CN" altLang="en-US" b="0" i="0" dirty="0">
                <a:solidFill>
                  <a:srgbClr val="333333"/>
                </a:solidFill>
                <a:effectLst/>
                <a:latin typeface="宋体" panose="02010600030101010101" pitchFamily="2" charset="-122"/>
                <a:ea typeface="宋体" panose="02010600030101010101" pitchFamily="2" charset="-122"/>
              </a:rPr>
              <a:t>年创建于北京，原名北京电力学院。学校长期隶属于国家电力部门管理。</a:t>
            </a:r>
            <a:r>
              <a:rPr lang="en-US" altLang="zh-CN" b="0" i="0" dirty="0">
                <a:solidFill>
                  <a:srgbClr val="333333"/>
                </a:solidFill>
                <a:effectLst/>
                <a:latin typeface="宋体" panose="02010600030101010101" pitchFamily="2" charset="-122"/>
                <a:ea typeface="宋体" panose="02010600030101010101" pitchFamily="2" charset="-122"/>
              </a:rPr>
              <a:t>2003</a:t>
            </a:r>
            <a:r>
              <a:rPr lang="zh-CN" altLang="en-US" b="0" i="0" dirty="0">
                <a:solidFill>
                  <a:srgbClr val="333333"/>
                </a:solidFill>
                <a:effectLst/>
                <a:latin typeface="宋体" panose="02010600030101010101" pitchFamily="2" charset="-122"/>
                <a:ea typeface="宋体" panose="02010600030101010101" pitchFamily="2" charset="-122"/>
              </a:rPr>
              <a:t>年，学校划转教育部管理，现由国家电网有限公司、中国南方电网有限公司等</a:t>
            </a:r>
            <a:r>
              <a:rPr lang="en-US" altLang="zh-CN" b="0" i="0" dirty="0">
                <a:solidFill>
                  <a:srgbClr val="333333"/>
                </a:solidFill>
                <a:effectLst/>
                <a:latin typeface="宋体" panose="02010600030101010101" pitchFamily="2" charset="-122"/>
                <a:ea typeface="宋体" panose="02010600030101010101" pitchFamily="2" charset="-122"/>
              </a:rPr>
              <a:t>12</a:t>
            </a:r>
            <a:r>
              <a:rPr lang="zh-CN" altLang="en-US" b="0" i="0" dirty="0">
                <a:solidFill>
                  <a:srgbClr val="333333"/>
                </a:solidFill>
                <a:effectLst/>
                <a:latin typeface="宋体" panose="02010600030101010101" pitchFamily="2" charset="-122"/>
                <a:ea typeface="宋体" panose="02010600030101010101" pitchFamily="2" charset="-122"/>
              </a:rPr>
              <a:t>家特大型电力集团和中国电力企业联合会组成的理事会与教育部共建。每年华电电力专业的毕业生超过百分之八十以上就业于电网行业，因此</a:t>
            </a:r>
            <a:r>
              <a:rPr lang="zh-CN" altLang="en-US" b="0" i="0" dirty="0">
                <a:solidFill>
                  <a:srgbClr val="FF0000"/>
                </a:solidFill>
                <a:effectLst/>
                <a:latin typeface="宋体" panose="02010600030101010101" pitchFamily="2" charset="-122"/>
                <a:ea typeface="宋体" panose="02010600030101010101" pitchFamily="2" charset="-122"/>
              </a:rPr>
              <a:t>保定云深华电校友会具备优良的行业资源。</a:t>
            </a:r>
            <a:endParaRPr lang="en-US" altLang="zh-CN" b="0" i="0" dirty="0">
              <a:solidFill>
                <a:srgbClr val="FF0000"/>
              </a:solidFill>
              <a:effectLst/>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u"/>
            </a:pPr>
            <a:r>
              <a:rPr lang="zh-CN" altLang="en-US" dirty="0">
                <a:solidFill>
                  <a:srgbClr val="333333"/>
                </a:solidFill>
                <a:latin typeface="宋体" panose="02010600030101010101" pitchFamily="2" charset="-122"/>
                <a:ea typeface="宋体" panose="02010600030101010101" pitchFamily="2" charset="-122"/>
              </a:rPr>
              <a:t>其次，行业的第二壁垒是</a:t>
            </a:r>
            <a:r>
              <a:rPr lang="zh-CN" altLang="en-US" dirty="0">
                <a:solidFill>
                  <a:srgbClr val="FF0000"/>
                </a:solidFill>
                <a:latin typeface="宋体" panose="02010600030101010101" pitchFamily="2" charset="-122"/>
                <a:ea typeface="宋体" panose="02010600030101010101" pitchFamily="2" charset="-122"/>
              </a:rPr>
              <a:t>技术优势</a:t>
            </a:r>
            <a:r>
              <a:rPr lang="zh-CN" altLang="en-US" dirty="0">
                <a:solidFill>
                  <a:srgbClr val="333333"/>
                </a:solidFill>
                <a:latin typeface="宋体" panose="02010600030101010101" pitchFamily="2" charset="-122"/>
                <a:ea typeface="宋体" panose="02010600030101010101" pitchFamily="2" charset="-122"/>
              </a:rPr>
              <a:t>。保定云深公司虽然成立于</a:t>
            </a:r>
            <a:r>
              <a:rPr lang="en-US" altLang="zh-CN" dirty="0">
                <a:solidFill>
                  <a:srgbClr val="333333"/>
                </a:solidFill>
                <a:latin typeface="宋体" panose="02010600030101010101" pitchFamily="2" charset="-122"/>
                <a:ea typeface="宋体" panose="02010600030101010101" pitchFamily="2" charset="-122"/>
              </a:rPr>
              <a:t>2018</a:t>
            </a:r>
            <a:r>
              <a:rPr lang="zh-CN" altLang="en-US" dirty="0">
                <a:solidFill>
                  <a:srgbClr val="333333"/>
                </a:solidFill>
                <a:latin typeface="宋体" panose="02010600030101010101" pitchFamily="2" charset="-122"/>
                <a:ea typeface="宋体" panose="02010600030101010101" pitchFamily="2" charset="-122"/>
              </a:rPr>
              <a:t>年，但是其核心成员的技术积累始于</a:t>
            </a:r>
            <a:r>
              <a:rPr lang="en-US" altLang="zh-CN" dirty="0">
                <a:solidFill>
                  <a:srgbClr val="333333"/>
                </a:solidFill>
                <a:latin typeface="宋体" panose="02010600030101010101" pitchFamily="2" charset="-122"/>
                <a:ea typeface="宋体" panose="02010600030101010101" pitchFamily="2" charset="-122"/>
              </a:rPr>
              <a:t>2010</a:t>
            </a:r>
            <a:r>
              <a:rPr lang="zh-CN" altLang="en-US" dirty="0">
                <a:solidFill>
                  <a:srgbClr val="333333"/>
                </a:solidFill>
                <a:latin typeface="宋体" panose="02010600030101010101" pitchFamily="2" charset="-122"/>
                <a:ea typeface="宋体" panose="02010600030101010101" pitchFamily="2" charset="-122"/>
              </a:rPr>
              <a:t>年，经历了</a:t>
            </a:r>
            <a:r>
              <a:rPr lang="en-US" altLang="zh-CN" dirty="0">
                <a:solidFill>
                  <a:srgbClr val="333333"/>
                </a:solidFill>
                <a:latin typeface="宋体" panose="02010600030101010101" pitchFamily="2" charset="-122"/>
                <a:ea typeface="宋体" panose="02010600030101010101" pitchFamily="2" charset="-122"/>
              </a:rPr>
              <a:t>10</a:t>
            </a:r>
            <a:r>
              <a:rPr lang="zh-CN" altLang="en-US" dirty="0">
                <a:solidFill>
                  <a:srgbClr val="333333"/>
                </a:solidFill>
                <a:latin typeface="宋体" panose="02010600030101010101" pitchFamily="2" charset="-122"/>
                <a:ea typeface="宋体" panose="02010600030101010101" pitchFamily="2" charset="-122"/>
              </a:rPr>
              <a:t>年的研发团队的积累，相关行业动态、技术发展、竞品分析等更为了解。</a:t>
            </a:r>
            <a:r>
              <a:rPr lang="zh-CN" altLang="en-US" dirty="0">
                <a:solidFill>
                  <a:srgbClr val="FF0000"/>
                </a:solidFill>
                <a:latin typeface="宋体" panose="02010600030101010101" pitchFamily="2" charset="-122"/>
                <a:ea typeface="宋体" panose="02010600030101010101" pitchFamily="2" charset="-122"/>
              </a:rPr>
              <a:t>核心成员具备优良的技术研发实力，相关产品具备行业领先的优势及先进性</a:t>
            </a:r>
            <a:r>
              <a:rPr lang="zh-CN" altLang="en-US" dirty="0">
                <a:solidFill>
                  <a:srgbClr val="333333"/>
                </a:solidFill>
                <a:latin typeface="宋体" panose="02010600030101010101" pitchFamily="2" charset="-122"/>
                <a:ea typeface="宋体" panose="02010600030101010101" pitchFamily="2" charset="-122"/>
              </a:rPr>
              <a:t>。</a:t>
            </a:r>
            <a:endParaRPr lang="en-US" altLang="zh-CN" dirty="0">
              <a:solidFill>
                <a:srgbClr val="333333"/>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u"/>
            </a:pPr>
            <a:r>
              <a:rPr lang="zh-CN" altLang="en-US" dirty="0">
                <a:solidFill>
                  <a:srgbClr val="333333"/>
                </a:solidFill>
                <a:latin typeface="宋体" panose="02010600030101010101" pitchFamily="2" charset="-122"/>
                <a:ea typeface="宋体" panose="02010600030101010101" pitchFamily="2" charset="-122"/>
              </a:rPr>
              <a:t>最后，</a:t>
            </a:r>
            <a:r>
              <a:rPr lang="zh-CN" altLang="en-US" dirty="0">
                <a:solidFill>
                  <a:srgbClr val="FF0000"/>
                </a:solidFill>
                <a:latin typeface="宋体" panose="02010600030101010101" pitchFamily="2" charset="-122"/>
                <a:ea typeface="宋体" panose="02010600030101010101" pitchFamily="2" charset="-122"/>
              </a:rPr>
              <a:t>保定云深的核心竞争力和壁垒为人工智能在电网中的相关应用</a:t>
            </a:r>
            <a:r>
              <a:rPr lang="zh-CN" altLang="en-US" dirty="0">
                <a:solidFill>
                  <a:srgbClr val="333333"/>
                </a:solidFill>
                <a:latin typeface="宋体" panose="02010600030101010101" pitchFamily="2" charset="-122"/>
                <a:ea typeface="宋体" panose="02010600030101010101" pitchFamily="2" charset="-122"/>
              </a:rPr>
              <a:t>。具备了技术壁垒、人才壁垒、基础数据壁垒、应用经验壁垒等，公司与</a:t>
            </a:r>
            <a:r>
              <a:rPr lang="en-US" altLang="zh-CN" dirty="0">
                <a:solidFill>
                  <a:srgbClr val="333333"/>
                </a:solidFill>
                <a:latin typeface="宋体" panose="02010600030101010101" pitchFamily="2" charset="-122"/>
                <a:ea typeface="宋体" panose="02010600030101010101" pitchFamily="2" charset="-122"/>
              </a:rPr>
              <a:t>2020</a:t>
            </a:r>
            <a:r>
              <a:rPr lang="zh-CN" altLang="en-US" dirty="0">
                <a:solidFill>
                  <a:srgbClr val="333333"/>
                </a:solidFill>
                <a:latin typeface="宋体" panose="02010600030101010101" pitchFamily="2" charset="-122"/>
                <a:ea typeface="宋体" panose="02010600030101010101" pitchFamily="2" charset="-122"/>
              </a:rPr>
              <a:t>年疫情复工复产后正式开启快速的发展阶段。</a:t>
            </a:r>
            <a:endParaRPr lang="en-US" altLang="zh-CN" dirty="0">
              <a:solidFill>
                <a:srgbClr val="333333"/>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u"/>
            </a:pPr>
            <a:r>
              <a:rPr lang="zh-CN" altLang="en-US" dirty="0">
                <a:solidFill>
                  <a:srgbClr val="333333"/>
                </a:solidFill>
                <a:latin typeface="宋体" panose="02010600030101010101" pitchFamily="2" charset="-122"/>
                <a:ea typeface="宋体" panose="02010600030101010101" pitchFamily="2" charset="-122"/>
              </a:rPr>
              <a:t>目前本公司保定云深的劣势在于自由资金基本面有限，无法实现更快行业扩张推广的步伐。</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54505" y="1866265"/>
            <a:ext cx="8313420" cy="3125470"/>
            <a:chOff x="373" y="1563"/>
            <a:chExt cx="13092" cy="4922"/>
          </a:xfrm>
        </p:grpSpPr>
        <p:sp>
          <p:nvSpPr>
            <p:cNvPr id="21506" name="Rectangle 2"/>
            <p:cNvSpPr>
              <a:spLocks noChangeArrowheads="1"/>
            </p:cNvSpPr>
            <p:nvPr/>
          </p:nvSpPr>
          <p:spPr bwMode="auto">
            <a:xfrm>
              <a:off x="373" y="1563"/>
              <a:ext cx="6622" cy="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zh-CN" sz="199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199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zh-CN"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07" name="Rectangle 3"/>
            <p:cNvSpPr>
              <a:spLocks noChangeArrowheads="1"/>
            </p:cNvSpPr>
            <p:nvPr/>
          </p:nvSpPr>
          <p:spPr bwMode="auto">
            <a:xfrm>
              <a:off x="6123" y="3360"/>
              <a:ext cx="734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sym typeface="微软雅黑" panose="020B0503020204020204" pitchFamily="34" charset="-122"/>
                </a:rPr>
                <a:t>财务状况分析</a:t>
              </a:r>
            </a:p>
          </p:txBody>
        </p:sp>
        <p:grpSp>
          <p:nvGrpSpPr>
            <p:cNvPr id="21508" name="Group 4"/>
            <p:cNvGrpSpPr/>
            <p:nvPr/>
          </p:nvGrpSpPr>
          <p:grpSpPr bwMode="auto">
            <a:xfrm>
              <a:off x="6120" y="4068"/>
              <a:ext cx="7343" cy="127"/>
              <a:chOff x="0" y="0"/>
              <a:chExt cx="4662486" cy="80962"/>
            </a:xfrm>
          </p:grpSpPr>
          <p:sp>
            <p:nvSpPr>
              <p:cNvPr id="21511" name="Line 5"/>
              <p:cNvSpPr>
                <a:spLocks noChangeShapeType="1"/>
              </p:cNvSpPr>
              <p:nvPr/>
            </p:nvSpPr>
            <p:spPr bwMode="auto">
              <a:xfrm>
                <a:off x="83804" y="40482"/>
                <a:ext cx="4494883" cy="2"/>
              </a:xfrm>
              <a:prstGeom prst="line">
                <a:avLst/>
              </a:prstGeom>
              <a:noFill/>
              <a:ln w="12700">
                <a:solidFill>
                  <a:srgbClr val="808080"/>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21512" name="AutoShape 6"/>
              <p:cNvSpPr/>
              <p:nvPr/>
            </p:nvSpPr>
            <p:spPr bwMode="auto">
              <a:xfrm>
                <a:off x="0"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endParaRPr lang="zh-CN" altLang="en-US"/>
              </a:p>
            </p:txBody>
          </p:sp>
          <p:sp>
            <p:nvSpPr>
              <p:cNvPr id="21513" name="AutoShape 7"/>
              <p:cNvSpPr/>
              <p:nvPr/>
            </p:nvSpPr>
            <p:spPr bwMode="auto">
              <a:xfrm>
                <a:off x="4554509"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endParaRPr lang="zh-CN" altLang="en-US"/>
              </a:p>
            </p:txBody>
          </p:sp>
        </p:grpSp>
      </p:grpSp>
      <p:sp>
        <p:nvSpPr>
          <p:cNvPr id="11" name="TextBox 10"/>
          <p:cNvSpPr/>
          <p:nvPr/>
        </p:nvSpPr>
        <p:spPr bwMode="auto">
          <a:xfrm>
            <a:off x="450850" y="297815"/>
            <a:ext cx="457454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目录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p:nvPr/>
        </p:nvSpPr>
        <p:spPr bwMode="auto">
          <a:xfrm>
            <a:off x="450850" y="261620"/>
            <a:ext cx="457454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4.1  财务报表主要数据</a:t>
            </a:r>
          </a:p>
        </p:txBody>
      </p:sp>
      <p:graphicFrame>
        <p:nvGraphicFramePr>
          <p:cNvPr id="4" name="图表 3">
            <a:extLst>
              <a:ext uri="{FF2B5EF4-FFF2-40B4-BE49-F238E27FC236}">
                <a16:creationId xmlns:a16="http://schemas.microsoft.com/office/drawing/2014/main" id="{0F1E81D0-FB13-4FFF-91F9-F23254469582}"/>
              </a:ext>
            </a:extLst>
          </p:cNvPr>
          <p:cNvGraphicFramePr/>
          <p:nvPr>
            <p:extLst>
              <p:ext uri="{D42A27DB-BD31-4B8C-83A1-F6EECF244321}">
                <p14:modId xmlns:p14="http://schemas.microsoft.com/office/powerpoint/2010/main" val="2754153979"/>
              </p:ext>
            </p:extLst>
          </p:nvPr>
        </p:nvGraphicFramePr>
        <p:xfrm>
          <a:off x="766614" y="1151779"/>
          <a:ext cx="8126942" cy="5417961"/>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a:extLst>
              <a:ext uri="{FF2B5EF4-FFF2-40B4-BE49-F238E27FC236}">
                <a16:creationId xmlns:a16="http://schemas.microsoft.com/office/drawing/2014/main" id="{350D4568-68CF-483A-8780-677941705C7D}"/>
              </a:ext>
            </a:extLst>
          </p:cNvPr>
          <p:cNvSpPr txBox="1"/>
          <p:nvPr/>
        </p:nvSpPr>
        <p:spPr>
          <a:xfrm>
            <a:off x="9168680" y="2420888"/>
            <a:ext cx="2759173" cy="2585323"/>
          </a:xfrm>
          <a:prstGeom prst="rect">
            <a:avLst/>
          </a:prstGeom>
          <a:noFill/>
        </p:spPr>
        <p:txBody>
          <a:bodyPr wrap="square">
            <a:spAutoFit/>
          </a:bodyPr>
          <a:lstStyle/>
          <a:p>
            <a:r>
              <a:rPr lang="zh-CN" altLang="en-US" dirty="0"/>
              <a:t>由于公司</a:t>
            </a:r>
            <a:r>
              <a:rPr lang="en-US" altLang="zh-CN" dirty="0"/>
              <a:t>2018</a:t>
            </a:r>
            <a:r>
              <a:rPr lang="zh-CN" altLang="en-US" dirty="0"/>
              <a:t>年和</a:t>
            </a:r>
            <a:r>
              <a:rPr lang="en-US" altLang="zh-CN" dirty="0"/>
              <a:t>2019</a:t>
            </a:r>
            <a:r>
              <a:rPr lang="zh-CN" altLang="en-US" dirty="0"/>
              <a:t>年没有正式完整开始运营，因此基本上没有相关营收，公司于</a:t>
            </a:r>
            <a:r>
              <a:rPr lang="en-US" altLang="zh-CN" dirty="0"/>
              <a:t>2020</a:t>
            </a:r>
            <a:r>
              <a:rPr lang="zh-CN" altLang="en-US" dirty="0"/>
              <a:t>年</a:t>
            </a:r>
            <a:r>
              <a:rPr lang="en-US" altLang="zh-CN" dirty="0"/>
              <a:t>5</a:t>
            </a:r>
            <a:r>
              <a:rPr lang="zh-CN" altLang="en-US" dirty="0"/>
              <a:t>月疫情稳定后才正式开展复产复工，开始正常公司化运营，由于需要相关资金周转以及业务扩展，因此开始融资计划。</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24025" y="2013585"/>
            <a:ext cx="8312150" cy="3125470"/>
            <a:chOff x="373" y="1563"/>
            <a:chExt cx="13090" cy="4922"/>
          </a:xfrm>
        </p:grpSpPr>
        <p:sp>
          <p:nvSpPr>
            <p:cNvPr id="29698" name="Rectangle 2"/>
            <p:cNvSpPr>
              <a:spLocks noChangeArrowheads="1"/>
            </p:cNvSpPr>
            <p:nvPr/>
          </p:nvSpPr>
          <p:spPr bwMode="auto">
            <a:xfrm>
              <a:off x="373" y="1563"/>
              <a:ext cx="6622" cy="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zh-CN" sz="199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199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zh-CN"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Group 4"/>
            <p:cNvGrpSpPr/>
            <p:nvPr/>
          </p:nvGrpSpPr>
          <p:grpSpPr bwMode="auto">
            <a:xfrm>
              <a:off x="6120" y="4068"/>
              <a:ext cx="7343" cy="127"/>
              <a:chOff x="0" y="0"/>
              <a:chExt cx="4662486" cy="80962"/>
            </a:xfrm>
          </p:grpSpPr>
          <p:sp>
            <p:nvSpPr>
              <p:cNvPr id="29703" name="Line 5"/>
              <p:cNvSpPr>
                <a:spLocks noChangeShapeType="1"/>
              </p:cNvSpPr>
              <p:nvPr/>
            </p:nvSpPr>
            <p:spPr bwMode="auto">
              <a:xfrm>
                <a:off x="83804" y="40482"/>
                <a:ext cx="4494883" cy="2"/>
              </a:xfrm>
              <a:prstGeom prst="line">
                <a:avLst/>
              </a:prstGeom>
              <a:noFill/>
              <a:ln w="12700">
                <a:solidFill>
                  <a:srgbClr val="808080"/>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29704" name="AutoShape 6"/>
              <p:cNvSpPr/>
              <p:nvPr/>
            </p:nvSpPr>
            <p:spPr bwMode="auto">
              <a:xfrm>
                <a:off x="0"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endParaRPr lang="zh-CN" altLang="en-US"/>
              </a:p>
            </p:txBody>
          </p:sp>
          <p:sp>
            <p:nvSpPr>
              <p:cNvPr id="29705" name="AutoShape 7"/>
              <p:cNvSpPr/>
              <p:nvPr/>
            </p:nvSpPr>
            <p:spPr bwMode="auto">
              <a:xfrm>
                <a:off x="4554509"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endParaRPr lang="zh-CN" altLang="en-US"/>
              </a:p>
            </p:txBody>
          </p:sp>
        </p:grpSp>
        <p:sp>
          <p:nvSpPr>
            <p:cNvPr id="9" name="Rectangle 3"/>
            <p:cNvSpPr>
              <a:spLocks noChangeArrowheads="1"/>
            </p:cNvSpPr>
            <p:nvPr/>
          </p:nvSpPr>
          <p:spPr bwMode="auto">
            <a:xfrm flipH="1">
              <a:off x="7731" y="3310"/>
              <a:ext cx="3734"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zh-CN" sz="2800" dirty="0">
                  <a:latin typeface="微软雅黑" panose="020B0503020204020204" pitchFamily="34" charset="-122"/>
                  <a:ea typeface="微软雅黑" panose="020B0503020204020204" pitchFamily="34" charset="-122"/>
                  <a:sym typeface="微软雅黑" panose="020B0503020204020204" pitchFamily="34" charset="-122"/>
                </a:rPr>
                <a:t>公司发展规划</a:t>
              </a:r>
            </a:p>
          </p:txBody>
        </p:sp>
      </p:grpSp>
      <p:sp>
        <p:nvSpPr>
          <p:cNvPr id="11" name="TextBox 10"/>
          <p:cNvSpPr txBox="1"/>
          <p:nvPr/>
        </p:nvSpPr>
        <p:spPr>
          <a:xfrm>
            <a:off x="450850" y="261620"/>
            <a:ext cx="4574540" cy="521970"/>
          </a:xfrm>
          <a:prstGeom prst="rect">
            <a:avLst/>
          </a:prstGeom>
          <a:noFill/>
        </p:spPr>
        <p:txBody>
          <a:bodyPr wrap="square" rtlCol="0">
            <a:spAutoFit/>
          </a:bodyPr>
          <a:lstStyle/>
          <a:p>
            <a:r>
              <a:rPr lang="zh-CN" sz="2800" dirty="0">
                <a:latin typeface="华文中宋" panose="02010600040101010101" charset="-122"/>
                <a:ea typeface="华文中宋" panose="02010600040101010101" charset="-122"/>
              </a:rPr>
              <a:t>目录</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p:nvPr/>
        </p:nvSpPr>
        <p:spPr bwMode="auto">
          <a:xfrm>
            <a:off x="450850" y="236855"/>
            <a:ext cx="457454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公司发展规划</a:t>
            </a:r>
          </a:p>
        </p:txBody>
      </p:sp>
      <p:grpSp>
        <p:nvGrpSpPr>
          <p:cNvPr id="3" name="组合 2">
            <a:extLst>
              <a:ext uri="{FF2B5EF4-FFF2-40B4-BE49-F238E27FC236}">
                <a16:creationId xmlns:a16="http://schemas.microsoft.com/office/drawing/2014/main" id="{15AD0653-D17C-4D8E-A7AE-F630BAAF1FBC}"/>
              </a:ext>
            </a:extLst>
          </p:cNvPr>
          <p:cNvGrpSpPr/>
          <p:nvPr/>
        </p:nvGrpSpPr>
        <p:grpSpPr>
          <a:xfrm>
            <a:off x="6710754" y="1422395"/>
            <a:ext cx="1523177" cy="1512168"/>
            <a:chOff x="6728934" y="1524061"/>
            <a:chExt cx="1523177" cy="1512168"/>
          </a:xfrm>
        </p:grpSpPr>
        <p:sp>
          <p:nvSpPr>
            <p:cNvPr id="4" name="任意多边形 12">
              <a:extLst>
                <a:ext uri="{FF2B5EF4-FFF2-40B4-BE49-F238E27FC236}">
                  <a16:creationId xmlns:a16="http://schemas.microsoft.com/office/drawing/2014/main" id="{CF9D610A-7034-4796-B3AB-C61645B6E3DA}"/>
                </a:ext>
              </a:extLst>
            </p:cNvPr>
            <p:cNvSpPr/>
            <p:nvPr/>
          </p:nvSpPr>
          <p:spPr>
            <a:xfrm rot="19200000">
              <a:off x="6728934" y="1524061"/>
              <a:ext cx="1523177" cy="1512168"/>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a:solidFill>
                  <a:prstClr val="white"/>
                </a:solidFill>
                <a:latin typeface="+mn-ea"/>
              </a:endParaRPr>
            </a:p>
          </p:txBody>
        </p:sp>
        <p:sp>
          <p:nvSpPr>
            <p:cNvPr id="5" name="文本框 4">
              <a:extLst>
                <a:ext uri="{FF2B5EF4-FFF2-40B4-BE49-F238E27FC236}">
                  <a16:creationId xmlns:a16="http://schemas.microsoft.com/office/drawing/2014/main" id="{52624F8B-3698-469A-BCAB-68F7AB997FEC}"/>
                </a:ext>
              </a:extLst>
            </p:cNvPr>
            <p:cNvSpPr txBox="1"/>
            <p:nvPr/>
          </p:nvSpPr>
          <p:spPr>
            <a:xfrm>
              <a:off x="7060340" y="1821251"/>
              <a:ext cx="1143000" cy="954107"/>
            </a:xfrm>
            <a:prstGeom prst="rect">
              <a:avLst/>
            </a:prstGeom>
            <a:noFill/>
          </p:spPr>
          <p:txBody>
            <a:bodyPr wrap="square" rtlCol="0">
              <a:spAutoFit/>
            </a:bodyPr>
            <a:lstStyle/>
            <a:p>
              <a:r>
                <a:rPr lang="zh-CN" altLang="en-US" sz="2800" b="1" dirty="0">
                  <a:latin typeface="+mn-ea"/>
                </a:rPr>
                <a:t>试点应用</a:t>
              </a:r>
            </a:p>
          </p:txBody>
        </p:sp>
      </p:grpSp>
      <p:grpSp>
        <p:nvGrpSpPr>
          <p:cNvPr id="6" name="组合 5">
            <a:extLst>
              <a:ext uri="{FF2B5EF4-FFF2-40B4-BE49-F238E27FC236}">
                <a16:creationId xmlns:a16="http://schemas.microsoft.com/office/drawing/2014/main" id="{919495ED-7021-4439-AEF5-25DD4FC510CB}"/>
              </a:ext>
            </a:extLst>
          </p:cNvPr>
          <p:cNvGrpSpPr/>
          <p:nvPr/>
        </p:nvGrpSpPr>
        <p:grpSpPr>
          <a:xfrm>
            <a:off x="5226939" y="2482770"/>
            <a:ext cx="2199581" cy="2183682"/>
            <a:chOff x="5245119" y="2584436"/>
            <a:chExt cx="2199581" cy="2183682"/>
          </a:xfrm>
        </p:grpSpPr>
        <p:sp>
          <p:nvSpPr>
            <p:cNvPr id="7" name="任意多边形 11">
              <a:extLst>
                <a:ext uri="{FF2B5EF4-FFF2-40B4-BE49-F238E27FC236}">
                  <a16:creationId xmlns:a16="http://schemas.microsoft.com/office/drawing/2014/main" id="{78F74193-4C59-4482-A127-C7412AFB7F3D}"/>
                </a:ext>
              </a:extLst>
            </p:cNvPr>
            <p:cNvSpPr/>
            <p:nvPr/>
          </p:nvSpPr>
          <p:spPr>
            <a:xfrm rot="19200000">
              <a:off x="5245119" y="2584436"/>
              <a:ext cx="2199581" cy="2183682"/>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solidFill>
              <a:srgbClr val="065D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a:solidFill>
                  <a:prstClr val="white"/>
                </a:solidFill>
                <a:latin typeface="+mn-ea"/>
              </a:endParaRPr>
            </a:p>
          </p:txBody>
        </p:sp>
        <p:sp>
          <p:nvSpPr>
            <p:cNvPr id="8" name="文本框 7">
              <a:extLst>
                <a:ext uri="{FF2B5EF4-FFF2-40B4-BE49-F238E27FC236}">
                  <a16:creationId xmlns:a16="http://schemas.microsoft.com/office/drawing/2014/main" id="{26CC0A9C-DD17-4371-A246-A14F56C5A006}"/>
                </a:ext>
              </a:extLst>
            </p:cNvPr>
            <p:cNvSpPr txBox="1"/>
            <p:nvPr/>
          </p:nvSpPr>
          <p:spPr>
            <a:xfrm>
              <a:off x="5884108" y="3256338"/>
              <a:ext cx="1143000" cy="954107"/>
            </a:xfrm>
            <a:prstGeom prst="rect">
              <a:avLst/>
            </a:prstGeom>
            <a:noFill/>
          </p:spPr>
          <p:txBody>
            <a:bodyPr wrap="square" rtlCol="0">
              <a:spAutoFit/>
            </a:bodyPr>
            <a:lstStyle/>
            <a:p>
              <a:r>
                <a:rPr lang="zh-CN" altLang="en-US" sz="2800" b="1" dirty="0">
                  <a:latin typeface="+mn-ea"/>
                </a:rPr>
                <a:t>市场拓展</a:t>
              </a:r>
            </a:p>
          </p:txBody>
        </p:sp>
      </p:grpSp>
      <p:grpSp>
        <p:nvGrpSpPr>
          <p:cNvPr id="9" name="组合 8">
            <a:extLst>
              <a:ext uri="{FF2B5EF4-FFF2-40B4-BE49-F238E27FC236}">
                <a16:creationId xmlns:a16="http://schemas.microsoft.com/office/drawing/2014/main" id="{D6A75D5F-B723-4F7E-A63D-06B662758EE9}"/>
              </a:ext>
            </a:extLst>
          </p:cNvPr>
          <p:cNvGrpSpPr/>
          <p:nvPr/>
        </p:nvGrpSpPr>
        <p:grpSpPr>
          <a:xfrm>
            <a:off x="4034394" y="1917608"/>
            <a:ext cx="1523177" cy="1512168"/>
            <a:chOff x="4052574" y="2019274"/>
            <a:chExt cx="1523177" cy="1512168"/>
          </a:xfrm>
        </p:grpSpPr>
        <p:sp>
          <p:nvSpPr>
            <p:cNvPr id="10" name="任意多边形 14">
              <a:extLst>
                <a:ext uri="{FF2B5EF4-FFF2-40B4-BE49-F238E27FC236}">
                  <a16:creationId xmlns:a16="http://schemas.microsoft.com/office/drawing/2014/main" id="{C90C469E-B476-42FA-A8D7-7C27AAE8AAB5}"/>
                </a:ext>
              </a:extLst>
            </p:cNvPr>
            <p:cNvSpPr/>
            <p:nvPr/>
          </p:nvSpPr>
          <p:spPr>
            <a:xfrm rot="19200000">
              <a:off x="4052574" y="2019274"/>
              <a:ext cx="1523177" cy="1512168"/>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solidFill>
              <a:srgbClr val="0FA8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a:solidFill>
                  <a:prstClr val="white"/>
                </a:solidFill>
                <a:latin typeface="+mn-ea"/>
              </a:endParaRPr>
            </a:p>
          </p:txBody>
        </p:sp>
        <p:sp>
          <p:nvSpPr>
            <p:cNvPr id="12" name="文本框 11">
              <a:extLst>
                <a:ext uri="{FF2B5EF4-FFF2-40B4-BE49-F238E27FC236}">
                  <a16:creationId xmlns:a16="http://schemas.microsoft.com/office/drawing/2014/main" id="{E063CFAB-1F4F-44CB-A7E1-0A2C208DC659}"/>
                </a:ext>
              </a:extLst>
            </p:cNvPr>
            <p:cNvSpPr txBox="1"/>
            <p:nvPr/>
          </p:nvSpPr>
          <p:spPr>
            <a:xfrm>
              <a:off x="4368918" y="2540288"/>
              <a:ext cx="1143000" cy="523220"/>
            </a:xfrm>
            <a:prstGeom prst="rect">
              <a:avLst/>
            </a:prstGeom>
            <a:noFill/>
          </p:spPr>
          <p:txBody>
            <a:bodyPr wrap="square" rtlCol="0">
              <a:spAutoFit/>
            </a:bodyPr>
            <a:lstStyle/>
            <a:p>
              <a:r>
                <a:rPr lang="zh-CN" altLang="en-US" sz="2800" b="1" dirty="0">
                  <a:latin typeface="+mn-ea"/>
                </a:rPr>
                <a:t>初期</a:t>
              </a:r>
            </a:p>
          </p:txBody>
        </p:sp>
      </p:grpSp>
      <p:grpSp>
        <p:nvGrpSpPr>
          <p:cNvPr id="13" name="组合 12">
            <a:extLst>
              <a:ext uri="{FF2B5EF4-FFF2-40B4-BE49-F238E27FC236}">
                <a16:creationId xmlns:a16="http://schemas.microsoft.com/office/drawing/2014/main" id="{5BAD0D24-DA77-4294-A2DC-5DE6846CCE1C}"/>
              </a:ext>
            </a:extLst>
          </p:cNvPr>
          <p:cNvGrpSpPr/>
          <p:nvPr/>
        </p:nvGrpSpPr>
        <p:grpSpPr>
          <a:xfrm>
            <a:off x="4040111" y="4149080"/>
            <a:ext cx="1970558" cy="1937724"/>
            <a:chOff x="4058291" y="4250746"/>
            <a:chExt cx="1970558" cy="1937724"/>
          </a:xfrm>
        </p:grpSpPr>
        <p:sp>
          <p:nvSpPr>
            <p:cNvPr id="14" name="任意多边形 13">
              <a:extLst>
                <a:ext uri="{FF2B5EF4-FFF2-40B4-BE49-F238E27FC236}">
                  <a16:creationId xmlns:a16="http://schemas.microsoft.com/office/drawing/2014/main" id="{D8717AD1-3057-42F5-A56F-EF90F6AAE9B0}"/>
                </a:ext>
              </a:extLst>
            </p:cNvPr>
            <p:cNvSpPr/>
            <p:nvPr/>
          </p:nvSpPr>
          <p:spPr>
            <a:xfrm rot="19200000">
              <a:off x="4058291" y="4250746"/>
              <a:ext cx="1970558" cy="1937724"/>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solidFill>
              <a:srgbClr val="0767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a:solidFill>
                  <a:prstClr val="white"/>
                </a:solidFill>
                <a:latin typeface="+mn-ea"/>
              </a:endParaRPr>
            </a:p>
          </p:txBody>
        </p:sp>
        <p:sp>
          <p:nvSpPr>
            <p:cNvPr id="15" name="文本框 14">
              <a:extLst>
                <a:ext uri="{FF2B5EF4-FFF2-40B4-BE49-F238E27FC236}">
                  <a16:creationId xmlns:a16="http://schemas.microsoft.com/office/drawing/2014/main" id="{65B8A8BA-E03D-4B47-8CE7-F2E1B60448F2}"/>
                </a:ext>
              </a:extLst>
            </p:cNvPr>
            <p:cNvSpPr txBox="1"/>
            <p:nvPr/>
          </p:nvSpPr>
          <p:spPr>
            <a:xfrm>
              <a:off x="4446087" y="4991639"/>
              <a:ext cx="1424280" cy="523220"/>
            </a:xfrm>
            <a:prstGeom prst="rect">
              <a:avLst/>
            </a:prstGeom>
            <a:noFill/>
          </p:spPr>
          <p:txBody>
            <a:bodyPr wrap="square" rtlCol="0">
              <a:spAutoFit/>
            </a:bodyPr>
            <a:lstStyle/>
            <a:p>
              <a:r>
                <a:rPr lang="zh-CN" altLang="en-US" sz="2800" b="1" dirty="0">
                  <a:latin typeface="+mn-ea"/>
                </a:rPr>
                <a:t>经销商</a:t>
              </a:r>
            </a:p>
          </p:txBody>
        </p:sp>
      </p:grpSp>
      <p:sp>
        <p:nvSpPr>
          <p:cNvPr id="16" name="文本框 15">
            <a:extLst>
              <a:ext uri="{FF2B5EF4-FFF2-40B4-BE49-F238E27FC236}">
                <a16:creationId xmlns:a16="http://schemas.microsoft.com/office/drawing/2014/main" id="{963C70D0-C477-470E-A3BE-CCB57D1C6D85}"/>
              </a:ext>
            </a:extLst>
          </p:cNvPr>
          <p:cNvSpPr txBox="1"/>
          <p:nvPr/>
        </p:nvSpPr>
        <p:spPr>
          <a:xfrm>
            <a:off x="7559945" y="3855396"/>
            <a:ext cx="3702794" cy="461665"/>
          </a:xfrm>
          <a:prstGeom prst="rect">
            <a:avLst/>
          </a:prstGeom>
          <a:noFill/>
        </p:spPr>
        <p:txBody>
          <a:bodyPr wrap="square" rtlCol="0">
            <a:spAutoFit/>
          </a:bodyPr>
          <a:lstStyle/>
          <a:p>
            <a:r>
              <a:rPr lang="en-US" altLang="zh-CN" sz="2400" b="1" dirty="0">
                <a:solidFill>
                  <a:schemeClr val="tx1">
                    <a:lumMod val="75000"/>
                    <a:lumOff val="25000"/>
                  </a:schemeClr>
                </a:solidFill>
                <a:latin typeface="+mn-ea"/>
              </a:rPr>
              <a:t>4.</a:t>
            </a:r>
            <a:r>
              <a:rPr lang="zh-CN" altLang="en-US" sz="2400" b="1" dirty="0">
                <a:solidFill>
                  <a:schemeClr val="tx1">
                    <a:lumMod val="75000"/>
                    <a:lumOff val="25000"/>
                  </a:schemeClr>
                </a:solidFill>
                <a:latin typeface="+mn-ea"/>
              </a:rPr>
              <a:t>公司自主拓展营销渠道</a:t>
            </a:r>
          </a:p>
        </p:txBody>
      </p:sp>
      <p:sp>
        <p:nvSpPr>
          <p:cNvPr id="17" name="矩形 6">
            <a:extLst>
              <a:ext uri="{FF2B5EF4-FFF2-40B4-BE49-F238E27FC236}">
                <a16:creationId xmlns:a16="http://schemas.microsoft.com/office/drawing/2014/main" id="{0A4AF379-3273-4270-89DA-6372DA78A035}"/>
              </a:ext>
            </a:extLst>
          </p:cNvPr>
          <p:cNvSpPr>
            <a:spLocks noChangeArrowheads="1"/>
          </p:cNvSpPr>
          <p:nvPr/>
        </p:nvSpPr>
        <p:spPr bwMode="auto">
          <a:xfrm>
            <a:off x="7559945" y="4389502"/>
            <a:ext cx="4170220" cy="142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1600" dirty="0">
                <a:solidFill>
                  <a:schemeClr val="tx1">
                    <a:lumMod val="75000"/>
                    <a:lumOff val="25000"/>
                  </a:schemeClr>
                </a:solidFill>
                <a:latin typeface="+mn-ea"/>
              </a:rPr>
              <a:t>通过华电电火花众创空间、</a:t>
            </a:r>
            <a:r>
              <a:rPr lang="zh-CN" altLang="en-US" b="1" dirty="0">
                <a:solidFill>
                  <a:srgbClr val="FF0000"/>
                </a:solidFill>
                <a:latin typeface="+mn-ea"/>
              </a:rPr>
              <a:t>华北电力大学校友资源</a:t>
            </a:r>
            <a:r>
              <a:rPr lang="zh-CN" altLang="en-US" sz="1600" dirty="0">
                <a:solidFill>
                  <a:schemeClr val="tx1">
                    <a:lumMod val="75000"/>
                    <a:lumOff val="25000"/>
                  </a:schemeClr>
                </a:solidFill>
                <a:latin typeface="+mn-ea"/>
              </a:rPr>
              <a:t>、华北电力大学科技园等平台与电网公司建立密切联系，派驻销售业务员巩固沟通。</a:t>
            </a:r>
            <a:endParaRPr lang="en-US" altLang="zh-CN" sz="1600" dirty="0">
              <a:solidFill>
                <a:schemeClr val="tx1">
                  <a:lumMod val="75000"/>
                  <a:lumOff val="25000"/>
                </a:schemeClr>
              </a:solidFill>
              <a:latin typeface="+mn-ea"/>
            </a:endParaRPr>
          </a:p>
        </p:txBody>
      </p:sp>
      <p:sp>
        <p:nvSpPr>
          <p:cNvPr id="18" name="文本框 17">
            <a:extLst>
              <a:ext uri="{FF2B5EF4-FFF2-40B4-BE49-F238E27FC236}">
                <a16:creationId xmlns:a16="http://schemas.microsoft.com/office/drawing/2014/main" id="{CBF9FADB-595D-4378-B83D-80846134A698}"/>
              </a:ext>
            </a:extLst>
          </p:cNvPr>
          <p:cNvSpPr txBox="1"/>
          <p:nvPr/>
        </p:nvSpPr>
        <p:spPr>
          <a:xfrm>
            <a:off x="8298470" y="1141807"/>
            <a:ext cx="3702794" cy="461665"/>
          </a:xfrm>
          <a:prstGeom prst="rect">
            <a:avLst/>
          </a:prstGeom>
          <a:noFill/>
        </p:spPr>
        <p:txBody>
          <a:bodyPr wrap="square" rtlCol="0">
            <a:spAutoFit/>
          </a:bodyPr>
          <a:lstStyle/>
          <a:p>
            <a:r>
              <a:rPr lang="en-US" altLang="zh-CN" sz="2400" b="1" dirty="0">
                <a:solidFill>
                  <a:schemeClr val="tx1">
                    <a:lumMod val="75000"/>
                    <a:lumOff val="25000"/>
                  </a:schemeClr>
                </a:solidFill>
                <a:latin typeface="+mn-ea"/>
              </a:rPr>
              <a:t>2.</a:t>
            </a:r>
            <a:r>
              <a:rPr lang="zh-CN" altLang="en-US" sz="2400" b="1" dirty="0">
                <a:solidFill>
                  <a:schemeClr val="tx1">
                    <a:lumMod val="75000"/>
                    <a:lumOff val="25000"/>
                  </a:schemeClr>
                </a:solidFill>
                <a:latin typeface="+mn-ea"/>
              </a:rPr>
              <a:t>开展试点应用</a:t>
            </a:r>
          </a:p>
        </p:txBody>
      </p:sp>
      <p:sp>
        <p:nvSpPr>
          <p:cNvPr id="19" name="矩形 6">
            <a:extLst>
              <a:ext uri="{FF2B5EF4-FFF2-40B4-BE49-F238E27FC236}">
                <a16:creationId xmlns:a16="http://schemas.microsoft.com/office/drawing/2014/main" id="{16CE11A0-6893-493F-AAD7-DA7A0AEE9EBA}"/>
              </a:ext>
            </a:extLst>
          </p:cNvPr>
          <p:cNvSpPr>
            <a:spLocks noChangeArrowheads="1"/>
          </p:cNvSpPr>
          <p:nvPr/>
        </p:nvSpPr>
        <p:spPr bwMode="auto">
          <a:xfrm>
            <a:off x="8298470" y="1716072"/>
            <a:ext cx="3507870" cy="168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1600" dirty="0">
                <a:solidFill>
                  <a:schemeClr val="tx1">
                    <a:lumMod val="75000"/>
                    <a:lumOff val="25000"/>
                  </a:schemeClr>
                </a:solidFill>
                <a:latin typeface="+mn-ea"/>
              </a:rPr>
              <a:t>目前已经在国网河北电力有限公司、国网江苏省电力有限公司、国网山东省电力有限公司和国网甘肃省电力有限公司</a:t>
            </a:r>
            <a:r>
              <a:rPr lang="zh-CN" altLang="en-US" sz="1600" b="1" dirty="0">
                <a:solidFill>
                  <a:srgbClr val="FF0000"/>
                </a:solidFill>
                <a:latin typeface="+mn-ea"/>
              </a:rPr>
              <a:t>多</a:t>
            </a:r>
            <a:r>
              <a:rPr lang="zh-CN" altLang="en-US" b="1" dirty="0">
                <a:solidFill>
                  <a:srgbClr val="FF0000"/>
                </a:solidFill>
                <a:latin typeface="+mn-ea"/>
              </a:rPr>
              <a:t>家电网省网公司</a:t>
            </a:r>
            <a:r>
              <a:rPr lang="zh-CN" altLang="en-US" sz="1600" dirty="0">
                <a:solidFill>
                  <a:schemeClr val="tx1">
                    <a:lumMod val="75000"/>
                    <a:lumOff val="25000"/>
                  </a:schemeClr>
                </a:solidFill>
                <a:latin typeface="+mn-ea"/>
              </a:rPr>
              <a:t>进行试点应用。</a:t>
            </a:r>
            <a:endParaRPr lang="en-US" altLang="zh-CN" sz="1600" dirty="0">
              <a:solidFill>
                <a:schemeClr val="tx1">
                  <a:lumMod val="75000"/>
                  <a:lumOff val="25000"/>
                </a:schemeClr>
              </a:solidFill>
              <a:latin typeface="+mn-ea"/>
            </a:endParaRPr>
          </a:p>
        </p:txBody>
      </p:sp>
      <p:sp>
        <p:nvSpPr>
          <p:cNvPr id="20" name="文本框 19">
            <a:extLst>
              <a:ext uri="{FF2B5EF4-FFF2-40B4-BE49-F238E27FC236}">
                <a16:creationId xmlns:a16="http://schemas.microsoft.com/office/drawing/2014/main" id="{6E54DFC4-7D61-4381-8E24-C27B4A5B4FFD}"/>
              </a:ext>
            </a:extLst>
          </p:cNvPr>
          <p:cNvSpPr txBox="1"/>
          <p:nvPr/>
        </p:nvSpPr>
        <p:spPr>
          <a:xfrm>
            <a:off x="638905" y="3752021"/>
            <a:ext cx="4020045" cy="461665"/>
          </a:xfrm>
          <a:prstGeom prst="rect">
            <a:avLst/>
          </a:prstGeom>
          <a:noFill/>
        </p:spPr>
        <p:txBody>
          <a:bodyPr wrap="square" rtlCol="0">
            <a:spAutoFit/>
          </a:bodyPr>
          <a:lstStyle/>
          <a:p>
            <a:r>
              <a:rPr lang="en-US" altLang="zh-CN" sz="2400" b="1" dirty="0">
                <a:solidFill>
                  <a:schemeClr val="tx1">
                    <a:lumMod val="75000"/>
                    <a:lumOff val="25000"/>
                  </a:schemeClr>
                </a:solidFill>
                <a:latin typeface="+mn-ea"/>
              </a:rPr>
              <a:t>3.</a:t>
            </a:r>
            <a:r>
              <a:rPr lang="zh-CN" altLang="en-US" sz="2400" b="1" dirty="0">
                <a:solidFill>
                  <a:schemeClr val="tx1">
                    <a:lumMod val="75000"/>
                    <a:lumOff val="25000"/>
                  </a:schemeClr>
                </a:solidFill>
                <a:latin typeface="+mn-ea"/>
              </a:rPr>
              <a:t>建立持久经销商合作渠道</a:t>
            </a:r>
          </a:p>
        </p:txBody>
      </p:sp>
      <p:sp>
        <p:nvSpPr>
          <p:cNvPr id="21" name="矩形 6">
            <a:extLst>
              <a:ext uri="{FF2B5EF4-FFF2-40B4-BE49-F238E27FC236}">
                <a16:creationId xmlns:a16="http://schemas.microsoft.com/office/drawing/2014/main" id="{CD7AC1C5-A1E6-4BEF-9982-04008D5ACE50}"/>
              </a:ext>
            </a:extLst>
          </p:cNvPr>
          <p:cNvSpPr>
            <a:spLocks noChangeArrowheads="1"/>
          </p:cNvSpPr>
          <p:nvPr/>
        </p:nvSpPr>
        <p:spPr bwMode="auto">
          <a:xfrm>
            <a:off x="929000" y="4253702"/>
            <a:ext cx="3050757" cy="200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1600" dirty="0">
                <a:solidFill>
                  <a:schemeClr val="tx1">
                    <a:lumMod val="75000"/>
                    <a:lumOff val="25000"/>
                  </a:schemeClr>
                </a:solidFill>
                <a:latin typeface="+mn-ea"/>
              </a:rPr>
              <a:t>公司于</a:t>
            </a:r>
            <a:r>
              <a:rPr lang="en-US" altLang="zh-CN" sz="1600" dirty="0">
                <a:solidFill>
                  <a:schemeClr val="tx1">
                    <a:lumMod val="75000"/>
                    <a:lumOff val="25000"/>
                  </a:schemeClr>
                </a:solidFill>
                <a:latin typeface="+mn-ea"/>
              </a:rPr>
              <a:t>2019</a:t>
            </a:r>
            <a:r>
              <a:rPr lang="zh-CN" altLang="en-US" sz="1600" dirty="0">
                <a:solidFill>
                  <a:schemeClr val="tx1">
                    <a:lumMod val="75000"/>
                    <a:lumOff val="25000"/>
                  </a:schemeClr>
                </a:solidFill>
                <a:latin typeface="+mn-ea"/>
              </a:rPr>
              <a:t>年下半年正式运营，目前已与</a:t>
            </a:r>
            <a:r>
              <a:rPr lang="en-US" altLang="zh-CN" sz="1600" b="1" dirty="0">
                <a:solidFill>
                  <a:srgbClr val="FF0000"/>
                </a:solidFill>
                <a:latin typeface="+mn-ea"/>
              </a:rPr>
              <a:t>10</a:t>
            </a:r>
            <a:r>
              <a:rPr lang="zh-CN" altLang="en-US" b="1" dirty="0">
                <a:solidFill>
                  <a:srgbClr val="FF0000"/>
                </a:solidFill>
                <a:latin typeface="+mn-ea"/>
              </a:rPr>
              <a:t>家电力行业经销商</a:t>
            </a:r>
            <a:r>
              <a:rPr lang="zh-CN" altLang="en-US" sz="1600" dirty="0">
                <a:solidFill>
                  <a:schemeClr val="tx1">
                    <a:lumMod val="75000"/>
                    <a:lumOff val="25000"/>
                  </a:schemeClr>
                </a:solidFill>
                <a:latin typeface="+mn-ea"/>
              </a:rPr>
              <a:t>达成经销合作意向。</a:t>
            </a:r>
            <a:r>
              <a:rPr lang="en-US" altLang="zh-CN" sz="1600" dirty="0">
                <a:solidFill>
                  <a:schemeClr val="tx1">
                    <a:lumMod val="75000"/>
                    <a:lumOff val="25000"/>
                  </a:schemeClr>
                </a:solidFill>
                <a:latin typeface="+mn-ea"/>
              </a:rPr>
              <a:t>2020</a:t>
            </a:r>
            <a:r>
              <a:rPr lang="zh-CN" altLang="en-US" sz="1600" dirty="0">
                <a:solidFill>
                  <a:schemeClr val="tx1">
                    <a:lumMod val="75000"/>
                    <a:lumOff val="25000"/>
                  </a:schemeClr>
                </a:solidFill>
                <a:latin typeface="+mn-ea"/>
              </a:rPr>
              <a:t>年上半年已达成合同</a:t>
            </a:r>
            <a:r>
              <a:rPr lang="en-US" altLang="zh-CN" sz="1600" b="1" dirty="0">
                <a:solidFill>
                  <a:srgbClr val="FF0000"/>
                </a:solidFill>
                <a:latin typeface="+mn-ea"/>
              </a:rPr>
              <a:t>105.3</a:t>
            </a:r>
            <a:r>
              <a:rPr lang="zh-CN" altLang="en-US" sz="1600" b="1" dirty="0">
                <a:solidFill>
                  <a:srgbClr val="FF0000"/>
                </a:solidFill>
                <a:latin typeface="+mn-ea"/>
              </a:rPr>
              <a:t>万元，今年下半年意向合同</a:t>
            </a:r>
            <a:r>
              <a:rPr lang="en-US" altLang="zh-CN" sz="1600" b="1" dirty="0">
                <a:solidFill>
                  <a:srgbClr val="FF0000"/>
                </a:solidFill>
                <a:latin typeface="+mn-ea"/>
              </a:rPr>
              <a:t>251</a:t>
            </a:r>
            <a:r>
              <a:rPr lang="zh-CN" altLang="en-US" sz="1600" b="1" dirty="0">
                <a:solidFill>
                  <a:srgbClr val="FF0000"/>
                </a:solidFill>
                <a:latin typeface="+mn-ea"/>
              </a:rPr>
              <a:t>万，预计今年保守估计营销额为</a:t>
            </a:r>
            <a:r>
              <a:rPr lang="en-US" altLang="zh-CN" sz="1600" b="1" dirty="0">
                <a:solidFill>
                  <a:srgbClr val="FF0000"/>
                </a:solidFill>
                <a:latin typeface="+mn-ea"/>
              </a:rPr>
              <a:t>300</a:t>
            </a:r>
            <a:r>
              <a:rPr lang="zh-CN" altLang="en-US" sz="1600" b="1" dirty="0">
                <a:solidFill>
                  <a:srgbClr val="FF0000"/>
                </a:solidFill>
                <a:latin typeface="+mn-ea"/>
              </a:rPr>
              <a:t>余万元</a:t>
            </a:r>
            <a:r>
              <a:rPr lang="zh-CN" altLang="en-US" sz="1600" dirty="0">
                <a:solidFill>
                  <a:schemeClr val="tx1">
                    <a:lumMod val="75000"/>
                    <a:lumOff val="25000"/>
                  </a:schemeClr>
                </a:solidFill>
                <a:latin typeface="+mn-ea"/>
              </a:rPr>
              <a:t>。</a:t>
            </a:r>
            <a:endParaRPr lang="en-US" altLang="zh-CN" sz="1600" dirty="0">
              <a:solidFill>
                <a:schemeClr val="tx1">
                  <a:lumMod val="75000"/>
                  <a:lumOff val="25000"/>
                </a:schemeClr>
              </a:solidFill>
              <a:latin typeface="+mn-ea"/>
            </a:endParaRPr>
          </a:p>
        </p:txBody>
      </p:sp>
      <p:sp>
        <p:nvSpPr>
          <p:cNvPr id="22" name="文本框 21">
            <a:extLst>
              <a:ext uri="{FF2B5EF4-FFF2-40B4-BE49-F238E27FC236}">
                <a16:creationId xmlns:a16="http://schemas.microsoft.com/office/drawing/2014/main" id="{10A2C0C1-0C84-4062-9B4F-1AAD07A0B352}"/>
              </a:ext>
            </a:extLst>
          </p:cNvPr>
          <p:cNvSpPr txBox="1"/>
          <p:nvPr/>
        </p:nvSpPr>
        <p:spPr>
          <a:xfrm>
            <a:off x="724580" y="1254407"/>
            <a:ext cx="3702794" cy="461665"/>
          </a:xfrm>
          <a:prstGeom prst="rect">
            <a:avLst/>
          </a:prstGeom>
          <a:noFill/>
        </p:spPr>
        <p:txBody>
          <a:bodyPr wrap="square" rtlCol="0">
            <a:spAutoFit/>
          </a:bodyPr>
          <a:lstStyle/>
          <a:p>
            <a:r>
              <a:rPr lang="en-US" altLang="zh-CN" sz="2400" b="1" dirty="0">
                <a:solidFill>
                  <a:schemeClr val="tx1">
                    <a:lumMod val="75000"/>
                    <a:lumOff val="25000"/>
                  </a:schemeClr>
                </a:solidFill>
                <a:latin typeface="+mn-ea"/>
              </a:rPr>
              <a:t>1.</a:t>
            </a:r>
            <a:r>
              <a:rPr lang="zh-CN" altLang="en-US" sz="2400" b="1" dirty="0">
                <a:solidFill>
                  <a:schemeClr val="tx1">
                    <a:lumMod val="75000"/>
                    <a:lumOff val="25000"/>
                  </a:schemeClr>
                </a:solidFill>
                <a:latin typeface="+mn-ea"/>
              </a:rPr>
              <a:t>公司成立初期发展阶段</a:t>
            </a:r>
          </a:p>
        </p:txBody>
      </p:sp>
      <p:sp>
        <p:nvSpPr>
          <p:cNvPr id="23" name="矩形 6">
            <a:extLst>
              <a:ext uri="{FF2B5EF4-FFF2-40B4-BE49-F238E27FC236}">
                <a16:creationId xmlns:a16="http://schemas.microsoft.com/office/drawing/2014/main" id="{0E043C53-4EC9-4D22-92EA-335B65CBD222}"/>
              </a:ext>
            </a:extLst>
          </p:cNvPr>
          <p:cNvSpPr>
            <a:spLocks noChangeArrowheads="1"/>
          </p:cNvSpPr>
          <p:nvPr/>
        </p:nvSpPr>
        <p:spPr bwMode="auto">
          <a:xfrm>
            <a:off x="943004" y="1857656"/>
            <a:ext cx="3035543" cy="173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1600" dirty="0">
                <a:solidFill>
                  <a:schemeClr val="tx1">
                    <a:lumMod val="75000"/>
                    <a:lumOff val="25000"/>
                  </a:schemeClr>
                </a:solidFill>
                <a:latin typeface="+mn-ea"/>
              </a:rPr>
              <a:t>公司于</a:t>
            </a:r>
            <a:r>
              <a:rPr lang="en-US" altLang="zh-CN" sz="1600" dirty="0">
                <a:solidFill>
                  <a:schemeClr val="tx1">
                    <a:lumMod val="75000"/>
                    <a:lumOff val="25000"/>
                  </a:schemeClr>
                </a:solidFill>
                <a:latin typeface="+mn-ea"/>
              </a:rPr>
              <a:t>2018</a:t>
            </a:r>
            <a:r>
              <a:rPr lang="zh-CN" altLang="en-US" sz="1600" dirty="0">
                <a:solidFill>
                  <a:schemeClr val="tx1">
                    <a:lumMod val="75000"/>
                    <a:lumOff val="25000"/>
                  </a:schemeClr>
                </a:solidFill>
                <a:latin typeface="+mn-ea"/>
              </a:rPr>
              <a:t>年</a:t>
            </a:r>
            <a:r>
              <a:rPr lang="en-US" altLang="zh-CN" sz="1600" dirty="0">
                <a:solidFill>
                  <a:schemeClr val="tx1">
                    <a:lumMod val="75000"/>
                    <a:lumOff val="25000"/>
                  </a:schemeClr>
                </a:solidFill>
                <a:latin typeface="+mn-ea"/>
              </a:rPr>
              <a:t>5</a:t>
            </a:r>
            <a:r>
              <a:rPr lang="zh-CN" altLang="en-US" sz="1600" dirty="0">
                <a:solidFill>
                  <a:schemeClr val="tx1">
                    <a:lumMod val="75000"/>
                    <a:lumOff val="25000"/>
                  </a:schemeClr>
                </a:solidFill>
                <a:latin typeface="+mn-ea"/>
              </a:rPr>
              <a:t>月成立，成立前期及初期费用主要源于横纵向科技项目经费支撑，包括国家电网公司多项科技项目，总研发投入经费达到</a:t>
            </a:r>
            <a:r>
              <a:rPr lang="en-US" altLang="zh-CN" sz="1600" b="1" dirty="0">
                <a:solidFill>
                  <a:srgbClr val="FF0000"/>
                </a:solidFill>
                <a:latin typeface="+mn-ea"/>
              </a:rPr>
              <a:t>1100</a:t>
            </a:r>
            <a:r>
              <a:rPr lang="zh-CN" altLang="en-US" b="1" dirty="0">
                <a:solidFill>
                  <a:srgbClr val="FF0000"/>
                </a:solidFill>
                <a:latin typeface="+mn-ea"/>
              </a:rPr>
              <a:t>万元</a:t>
            </a:r>
            <a:r>
              <a:rPr lang="zh-CN" altLang="en-US" sz="1600" dirty="0">
                <a:solidFill>
                  <a:schemeClr val="tx1">
                    <a:lumMod val="75000"/>
                    <a:lumOff val="25000"/>
                  </a:schemeClr>
                </a:solidFill>
                <a:latin typeface="+mn-ea"/>
              </a:rPr>
              <a:t>。</a:t>
            </a:r>
            <a:endParaRPr lang="en-US" altLang="zh-CN" sz="1600" dirty="0">
              <a:solidFill>
                <a:schemeClr val="tx1">
                  <a:lumMod val="75000"/>
                  <a:lumOff val="25000"/>
                </a:schemeClr>
              </a:solidFill>
              <a:latin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958658" y="1996758"/>
            <a:ext cx="4205287"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zh-CN" sz="199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199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6</a:t>
            </a:r>
            <a:endParaRPr lang="zh-CN" altLang="zh-CN"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Group 4"/>
          <p:cNvGrpSpPr/>
          <p:nvPr/>
        </p:nvGrpSpPr>
        <p:grpSpPr bwMode="auto">
          <a:xfrm>
            <a:off x="5608320" y="3587433"/>
            <a:ext cx="4662488" cy="80962"/>
            <a:chOff x="0" y="0"/>
            <a:chExt cx="4662486" cy="80962"/>
          </a:xfrm>
        </p:grpSpPr>
        <p:sp>
          <p:nvSpPr>
            <p:cNvPr id="29703" name="Line 5"/>
            <p:cNvSpPr>
              <a:spLocks noChangeShapeType="1"/>
            </p:cNvSpPr>
            <p:nvPr/>
          </p:nvSpPr>
          <p:spPr bwMode="auto">
            <a:xfrm>
              <a:off x="83804" y="40482"/>
              <a:ext cx="4494883" cy="2"/>
            </a:xfrm>
            <a:prstGeom prst="line">
              <a:avLst/>
            </a:prstGeom>
            <a:noFill/>
            <a:ln w="12700">
              <a:solidFill>
                <a:srgbClr val="808080"/>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29704" name="AutoShape 6"/>
            <p:cNvSpPr/>
            <p:nvPr/>
          </p:nvSpPr>
          <p:spPr bwMode="auto">
            <a:xfrm>
              <a:off x="0"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endParaRPr lang="zh-CN" altLang="en-US"/>
            </a:p>
          </p:txBody>
        </p:sp>
        <p:sp>
          <p:nvSpPr>
            <p:cNvPr id="29705" name="AutoShape 7"/>
            <p:cNvSpPr/>
            <p:nvPr/>
          </p:nvSpPr>
          <p:spPr bwMode="auto">
            <a:xfrm>
              <a:off x="4554509" y="0"/>
              <a:ext cx="107977" cy="8096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0 60000 65536"/>
                <a:gd name="T10" fmla="*/ 0 60000 65536"/>
                <a:gd name="T11" fmla="*/ 0 60000 65536"/>
                <a:gd name="T12" fmla="*/ 2202 w 19678"/>
                <a:gd name="T13" fmla="*/ 3163 h 19678"/>
                <a:gd name="T14" fmla="*/ 17476 w 19678"/>
                <a:gd name="T15" fmla="*/ 18437 h 19678"/>
              </a:gdLst>
              <a:ahLst/>
              <a:cxnLst>
                <a:cxn ang="T8">
                  <a:pos x="T0" y="T1"/>
                </a:cxn>
                <a:cxn ang="T9">
                  <a:pos x="T2" y="T3"/>
                </a:cxn>
                <a:cxn ang="T10">
                  <a:pos x="T4" y="T5"/>
                </a:cxn>
                <a:cxn ang="T11">
                  <a:pos x="T6" y="T7"/>
                </a:cxn>
              </a:cxnLst>
              <a:rect l="T12" t="T13" r="T14" b="T15"/>
              <a:pathLst>
                <a:path w="19678"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62626"/>
            </a:solidFill>
            <a:ln w="12700" cap="flat" cmpd="sng">
              <a:solidFill>
                <a:srgbClr val="808080"/>
              </a:solidFill>
              <a:miter lim="800000"/>
            </a:ln>
          </p:spPr>
          <p:txBody>
            <a:bodyPr lIns="0" tIns="0" rIns="0" bIns="0" anchor="ctr"/>
            <a:lstStyle/>
            <a:p>
              <a:endParaRPr lang="zh-CN" altLang="en-US"/>
            </a:p>
          </p:txBody>
        </p:sp>
      </p:grpSp>
      <p:sp>
        <p:nvSpPr>
          <p:cNvPr id="9" name="Rectangle 3"/>
          <p:cNvSpPr>
            <a:spLocks noChangeArrowheads="1"/>
          </p:cNvSpPr>
          <p:nvPr/>
        </p:nvSpPr>
        <p:spPr bwMode="auto">
          <a:xfrm>
            <a:off x="5662308" y="3190319"/>
            <a:ext cx="466248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zh-CN" sz="2800" dirty="0">
                <a:latin typeface="微软雅黑" panose="020B0503020204020204" pitchFamily="34" charset="-122"/>
                <a:ea typeface="微软雅黑" panose="020B0503020204020204" pitchFamily="34" charset="-122"/>
                <a:sym typeface="微软雅黑" panose="020B0503020204020204" pitchFamily="34" charset="-122"/>
              </a:rPr>
              <a:t>融资规划</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p:nvPr/>
        </p:nvSpPr>
        <p:spPr bwMode="auto">
          <a:xfrm>
            <a:off x="450850" y="236855"/>
            <a:ext cx="457454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zh-CN" altLang="zh-CN" sz="2800" b="1" dirty="0">
                <a:solidFill>
                  <a:srgbClr val="08499B"/>
                </a:solidFill>
                <a:latin typeface="微软雅黑" panose="020B0503020204020204" pitchFamily="34" charset="-122"/>
                <a:ea typeface="微软雅黑" panose="020B0503020204020204" pitchFamily="34" charset="-122"/>
                <a:cs typeface="+mn-ea"/>
                <a:sym typeface="+mn-ea"/>
              </a:rPr>
              <a:t>融资规划</a:t>
            </a:r>
          </a:p>
        </p:txBody>
      </p:sp>
      <p:sp>
        <p:nvSpPr>
          <p:cNvPr id="2" name="矩形 1">
            <a:extLst>
              <a:ext uri="{FF2B5EF4-FFF2-40B4-BE49-F238E27FC236}">
                <a16:creationId xmlns:a16="http://schemas.microsoft.com/office/drawing/2014/main" id="{EB0BD5D2-9FAB-4454-BC52-DC04A7738B51}"/>
              </a:ext>
            </a:extLst>
          </p:cNvPr>
          <p:cNvSpPr/>
          <p:nvPr/>
        </p:nvSpPr>
        <p:spPr>
          <a:xfrm>
            <a:off x="450850" y="2348880"/>
            <a:ext cx="5239657" cy="3785652"/>
          </a:xfrm>
          <a:prstGeom prst="rect">
            <a:avLst/>
          </a:prstGeom>
        </p:spPr>
        <p:txBody>
          <a:bodyPr wrap="square">
            <a:spAutoFit/>
          </a:bodyPr>
          <a:lstStyle/>
          <a:p>
            <a:pPr marL="342900" lvl="0" indent="-342900" algn="just">
              <a:spcAft>
                <a:spcPts val="0"/>
              </a:spcAft>
              <a:buFont typeface="Wingdings" charset="2"/>
              <a:buChar char=""/>
            </a:pPr>
            <a:r>
              <a:rPr lang="zh-CN" altLang="zh-CN" sz="2400" dirty="0">
                <a:latin typeface="微软雅黑" panose="020B0503020204020204" pitchFamily="34" charset="-122"/>
                <a:ea typeface="微软雅黑" panose="020B0503020204020204" pitchFamily="34" charset="-122"/>
              </a:rPr>
              <a:t>融资额度：</a:t>
            </a:r>
            <a:r>
              <a:rPr lang="en-US" altLang="zh-CN" sz="2400" dirty="0">
                <a:latin typeface="微软雅黑" panose="020B0503020204020204" pitchFamily="34" charset="-122"/>
                <a:ea typeface="微软雅黑" panose="020B0503020204020204" pitchFamily="34" charset="-122"/>
              </a:rPr>
              <a:t>500</a:t>
            </a:r>
            <a:r>
              <a:rPr lang="zh-CN" altLang="zh-CN" sz="2400" dirty="0">
                <a:latin typeface="微软雅黑" panose="020B0503020204020204" pitchFamily="34" charset="-122"/>
                <a:ea typeface="微软雅黑" panose="020B0503020204020204" pitchFamily="34" charset="-122"/>
              </a:rPr>
              <a:t>万元</a:t>
            </a:r>
            <a:endParaRPr lang="en-US" altLang="zh-CN" sz="2400" dirty="0">
              <a:latin typeface="微软雅黑" panose="020B0503020204020204" pitchFamily="34" charset="-122"/>
              <a:ea typeface="微软雅黑" panose="020B0503020204020204" pitchFamily="34" charset="-122"/>
            </a:endParaRPr>
          </a:p>
          <a:p>
            <a:pPr marL="342900" lvl="0" indent="-342900" algn="just">
              <a:spcAft>
                <a:spcPts val="0"/>
              </a:spcAft>
              <a:buFont typeface="Wingdings" charset="2"/>
              <a:buChar char=""/>
            </a:pPr>
            <a:endParaRPr lang="zh-CN" altLang="zh-CN" sz="2400" dirty="0">
              <a:latin typeface="微软雅黑" panose="020B0503020204020204" pitchFamily="34" charset="-122"/>
              <a:ea typeface="微软雅黑" panose="020B0503020204020204" pitchFamily="34" charset="-122"/>
            </a:endParaRPr>
          </a:p>
          <a:p>
            <a:pPr marL="342900" lvl="0" indent="-342900" algn="just">
              <a:spcAft>
                <a:spcPts val="0"/>
              </a:spcAft>
              <a:buFont typeface="Wingdings" charset="2"/>
              <a:buChar char=""/>
            </a:pPr>
            <a:r>
              <a:rPr lang="zh-CN" altLang="zh-CN" sz="2400" dirty="0">
                <a:latin typeface="微软雅黑" panose="020B0503020204020204" pitchFamily="34" charset="-122"/>
                <a:ea typeface="微软雅黑" panose="020B0503020204020204" pitchFamily="34" charset="-122"/>
              </a:rPr>
              <a:t>出让股权：</a:t>
            </a:r>
            <a:r>
              <a:rPr lang="en-US" altLang="zh-CN" sz="2400" dirty="0">
                <a:latin typeface="微软雅黑" panose="020B0503020204020204" pitchFamily="34" charset="-122"/>
                <a:ea typeface="微软雅黑" panose="020B0503020204020204" pitchFamily="34" charset="-122"/>
              </a:rPr>
              <a:t>10%</a:t>
            </a:r>
          </a:p>
          <a:p>
            <a:pPr marL="342900" lvl="0" indent="-342900" algn="just">
              <a:spcAft>
                <a:spcPts val="0"/>
              </a:spcAft>
              <a:buFont typeface="Wingdings" charset="2"/>
              <a:buChar char=""/>
            </a:pPr>
            <a:endParaRPr lang="en-US" altLang="zh-CN" sz="2400" dirty="0">
              <a:latin typeface="微软雅黑" panose="020B0503020204020204" pitchFamily="34" charset="-122"/>
              <a:ea typeface="微软雅黑" panose="020B0503020204020204" pitchFamily="34" charset="-122"/>
            </a:endParaRPr>
          </a:p>
          <a:p>
            <a:pPr marL="342900" lvl="0" indent="-342900" algn="just">
              <a:spcAft>
                <a:spcPts val="0"/>
              </a:spcAft>
              <a:buFont typeface="Wingdings" charset="2"/>
              <a:buChar char=""/>
            </a:pPr>
            <a:r>
              <a:rPr lang="zh-CN" altLang="en-US" sz="2400" dirty="0">
                <a:latin typeface="微软雅黑" panose="020B0503020204020204" pitchFamily="34" charset="-122"/>
                <a:ea typeface="微软雅黑" panose="020B0503020204020204" pitchFamily="34" charset="-122"/>
              </a:rPr>
              <a:t>融资用途：人员工资、营销推广、产品工程化产业化</a:t>
            </a:r>
            <a:endParaRPr lang="en-US" altLang="zh-CN" sz="2400" dirty="0">
              <a:latin typeface="微软雅黑" panose="020B0503020204020204" pitchFamily="34" charset="-122"/>
              <a:ea typeface="微软雅黑" panose="020B0503020204020204" pitchFamily="34" charset="-122"/>
            </a:endParaRPr>
          </a:p>
          <a:p>
            <a:pPr marL="342900" lvl="0" indent="-342900" algn="just">
              <a:spcAft>
                <a:spcPts val="0"/>
              </a:spcAft>
              <a:buFont typeface="Wingdings" charset="2"/>
              <a:buChar char=""/>
            </a:pPr>
            <a:endParaRPr lang="en-US" altLang="zh-CN" sz="2400" dirty="0">
              <a:latin typeface="微软雅黑" panose="020B0503020204020204" pitchFamily="34" charset="-122"/>
              <a:ea typeface="微软雅黑" panose="020B0503020204020204" pitchFamily="34" charset="-122"/>
            </a:endParaRPr>
          </a:p>
          <a:p>
            <a:pPr marL="342900" lvl="0" indent="-342900" algn="just">
              <a:spcAft>
                <a:spcPts val="0"/>
              </a:spcAft>
              <a:buFont typeface="Wingdings" charset="2"/>
              <a:buChar char=""/>
            </a:pPr>
            <a:endParaRPr lang="en-US" altLang="zh-CN" sz="2400" dirty="0">
              <a:latin typeface="微软雅黑" panose="020B0503020204020204" pitchFamily="34" charset="-122"/>
              <a:ea typeface="微软雅黑" panose="020B0503020204020204" pitchFamily="34" charset="-122"/>
            </a:endParaRPr>
          </a:p>
          <a:p>
            <a:pPr marL="342900" lvl="0" indent="-342900" algn="just">
              <a:spcAft>
                <a:spcPts val="0"/>
              </a:spcAft>
              <a:buFont typeface="Wingdings" charset="2"/>
              <a:buChar char=""/>
            </a:pPr>
            <a:endParaRPr lang="en-US" altLang="zh-CN" sz="2400" dirty="0">
              <a:latin typeface="微软雅黑" panose="020B0503020204020204" pitchFamily="34" charset="-122"/>
              <a:ea typeface="微软雅黑" panose="020B0503020204020204" pitchFamily="34" charset="-122"/>
            </a:endParaRPr>
          </a:p>
          <a:p>
            <a:pPr marL="342900" lvl="0" indent="-342900" algn="just">
              <a:spcAft>
                <a:spcPts val="0"/>
              </a:spcAft>
              <a:buFont typeface="Wingdings" charset="2"/>
              <a:buChar char=""/>
            </a:pPr>
            <a:endParaRPr lang="zh-CN" altLang="zh-CN" sz="2400" dirty="0">
              <a:latin typeface="微软雅黑" panose="020B0503020204020204" pitchFamily="34" charset="-122"/>
              <a:ea typeface="微软雅黑" panose="020B0503020204020204" pitchFamily="34" charset="-122"/>
            </a:endParaRPr>
          </a:p>
        </p:txBody>
      </p:sp>
      <p:graphicFrame>
        <p:nvGraphicFramePr>
          <p:cNvPr id="4" name="图表 3">
            <a:extLst>
              <a:ext uri="{FF2B5EF4-FFF2-40B4-BE49-F238E27FC236}">
                <a16:creationId xmlns:a16="http://schemas.microsoft.com/office/drawing/2014/main" id="{E37D5D2A-AE16-4D7F-988E-E1A9E4B868C8}"/>
              </a:ext>
            </a:extLst>
          </p:cNvPr>
          <p:cNvGraphicFramePr>
            <a:graphicFrameLocks/>
          </p:cNvGraphicFramePr>
          <p:nvPr>
            <p:extLst>
              <p:ext uri="{D42A27DB-BD31-4B8C-83A1-F6EECF244321}">
                <p14:modId xmlns:p14="http://schemas.microsoft.com/office/powerpoint/2010/main" val="2726218394"/>
              </p:ext>
            </p:extLst>
          </p:nvPr>
        </p:nvGraphicFramePr>
        <p:xfrm>
          <a:off x="5807174" y="1124744"/>
          <a:ext cx="6084626" cy="522521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618490" y="358775"/>
            <a:ext cx="2214880" cy="521970"/>
          </a:xfrm>
          <a:prstGeom prst="rect">
            <a:avLst/>
          </a:prstGeom>
          <a:noFill/>
          <a:ln>
            <a:miter lim="800000"/>
          </a:ln>
        </p:spPr>
        <p:txBody>
          <a:bodyPr vert="horz" wrap="square" lIns="91440" tIns="45720" rIns="91440" bIns="45720" numCol="1" rtlCol="0" anchor="t" anchorCtr="0" compatLnSpc="1">
            <a:normAutofit fontScale="900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1.1  公司概况</a:t>
            </a:r>
          </a:p>
        </p:txBody>
      </p:sp>
      <p:sp>
        <p:nvSpPr>
          <p:cNvPr id="9" name="文本框 8"/>
          <p:cNvSpPr txBox="1"/>
          <p:nvPr/>
        </p:nvSpPr>
        <p:spPr>
          <a:xfrm>
            <a:off x="1737995" y="4199890"/>
            <a:ext cx="1095375" cy="368300"/>
          </a:xfrm>
          <a:prstGeom prst="rect">
            <a:avLst/>
          </a:prstGeom>
          <a:solidFill>
            <a:schemeClr val="bg1"/>
          </a:solidFill>
        </p:spPr>
        <p:txBody>
          <a:bodyPr wrap="square" rtlCol="0">
            <a:spAutoFit/>
          </a:bodyPr>
          <a:lstStyle/>
          <a:p>
            <a:endParaRPr lang="zh-CN" altLang="en-US">
              <a:solidFill>
                <a:schemeClr val="bg1"/>
              </a:solidFill>
            </a:endParaRPr>
          </a:p>
        </p:txBody>
      </p:sp>
      <p:sp>
        <p:nvSpPr>
          <p:cNvPr id="5" name="文本框 4">
            <a:extLst>
              <a:ext uri="{FF2B5EF4-FFF2-40B4-BE49-F238E27FC236}">
                <a16:creationId xmlns:a16="http://schemas.microsoft.com/office/drawing/2014/main" id="{36263414-53B7-4F8E-AF93-BA44D4C3F313}"/>
              </a:ext>
            </a:extLst>
          </p:cNvPr>
          <p:cNvSpPr txBox="1"/>
          <p:nvPr/>
        </p:nvSpPr>
        <p:spPr>
          <a:xfrm>
            <a:off x="5231110" y="1700808"/>
            <a:ext cx="6336704" cy="3970318"/>
          </a:xfrm>
          <a:prstGeom prst="rect">
            <a:avLst/>
          </a:prstGeom>
          <a:noFill/>
        </p:spPr>
        <p:txBody>
          <a:bodyPr wrap="square">
            <a:spAutoFit/>
          </a:bodyPr>
          <a:lstStyle/>
          <a:p>
            <a:r>
              <a:rPr lang="zh-CN" altLang="en-US" dirty="0"/>
              <a:t>保定云深电子科技有限公司，成立于2018年</a:t>
            </a:r>
            <a:r>
              <a:rPr lang="en-US" altLang="zh-CN" dirty="0"/>
              <a:t>5</a:t>
            </a:r>
            <a:r>
              <a:rPr lang="zh-CN" altLang="en-US" dirty="0"/>
              <a:t>月，我公司主要业务为各行各业提供专业的人工智能设备研发与应用技术服务，经过两年多的努力与发展，已具有一定的规模与实力，现拥有一支技术精湛的人工智能检测设备设计研发团队，研发团队主要由国家重点大学博士、硕士研究生组成，以诚信卓越的服务品质、专业安全的技术服务实力，为用户提供高品质的人工智能设备研发与运维服务。我们的服务项目：智能运维服务；人工智能诊断分析管理软件设计开发；无人机智能检测平台设计开发；智能巡检机器人设计开发；电缆振荡波检测设备设计开发；红外、紫外成像等多传感检测设备设计开发。我们的理念：诚信为本，实力为先，全心全意为这客户服务，我们公司秉承客户至上、服务至上的经营理念，尊重人才、重视技术，以卓越的服务品质、专业的服务能力，保障客户在人工智能的发展道路上行稳致远。</a:t>
            </a:r>
          </a:p>
        </p:txBody>
      </p:sp>
      <p:pic>
        <p:nvPicPr>
          <p:cNvPr id="6" name="图片 5">
            <a:extLst>
              <a:ext uri="{FF2B5EF4-FFF2-40B4-BE49-F238E27FC236}">
                <a16:creationId xmlns:a16="http://schemas.microsoft.com/office/drawing/2014/main" id="{AD5BE1B5-88A8-4583-B7AC-2196647B3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58" y="1926749"/>
            <a:ext cx="4808881" cy="30045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2854593" y="1300510"/>
            <a:ext cx="5472608" cy="425778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618490" y="358775"/>
            <a:ext cx="318135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1.2  核心团队 </a:t>
            </a:r>
          </a:p>
        </p:txBody>
      </p:sp>
      <p:pic>
        <p:nvPicPr>
          <p:cNvPr id="2" name="图片 1">
            <a:extLst>
              <a:ext uri="{FF2B5EF4-FFF2-40B4-BE49-F238E27FC236}">
                <a16:creationId xmlns:a16="http://schemas.microsoft.com/office/drawing/2014/main" id="{714A4B10-F325-45F0-8E4F-018DDAD093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5362"/>
          <a:stretch/>
        </p:blipFill>
        <p:spPr>
          <a:xfrm>
            <a:off x="118542" y="1065293"/>
            <a:ext cx="2765670" cy="3096344"/>
          </a:xfrm>
          <a:prstGeom prst="rect">
            <a:avLst/>
          </a:prstGeom>
        </p:spPr>
      </p:pic>
      <p:sp>
        <p:nvSpPr>
          <p:cNvPr id="6" name="Rectangle 60">
            <a:extLst>
              <a:ext uri="{FF2B5EF4-FFF2-40B4-BE49-F238E27FC236}">
                <a16:creationId xmlns:a16="http://schemas.microsoft.com/office/drawing/2014/main" id="{06FC3AE2-C0FF-4BD5-9865-15C0B788A4DC}"/>
              </a:ext>
            </a:extLst>
          </p:cNvPr>
          <p:cNvSpPr/>
          <p:nvPr/>
        </p:nvSpPr>
        <p:spPr>
          <a:xfrm>
            <a:off x="858478" y="4197079"/>
            <a:ext cx="2012949" cy="523220"/>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defRPr/>
            </a:pPr>
            <a:r>
              <a:rPr lang="zh-CN" altLang="en-US" sz="2800" b="1" dirty="0">
                <a:latin typeface="+mn-ea"/>
                <a:cs typeface="Calibri" panose="020F0502020204030204" pitchFamily="34" charset="0"/>
              </a:rPr>
              <a:t>裴少通</a:t>
            </a:r>
            <a:endParaRPr lang="en-US" altLang="zh-CN" sz="2800" b="1" dirty="0">
              <a:latin typeface="+mn-ea"/>
              <a:cs typeface="Calibri" panose="020F0502020204030204" pitchFamily="34" charset="0"/>
            </a:endParaRPr>
          </a:p>
        </p:txBody>
      </p:sp>
      <p:sp>
        <p:nvSpPr>
          <p:cNvPr id="8" name="矩形 7">
            <a:extLst>
              <a:ext uri="{FF2B5EF4-FFF2-40B4-BE49-F238E27FC236}">
                <a16:creationId xmlns:a16="http://schemas.microsoft.com/office/drawing/2014/main" id="{86D88C1F-B53B-4B53-82C0-176FB1A084DB}"/>
              </a:ext>
            </a:extLst>
          </p:cNvPr>
          <p:cNvSpPr/>
          <p:nvPr/>
        </p:nvSpPr>
        <p:spPr>
          <a:xfrm>
            <a:off x="962175" y="4663808"/>
            <a:ext cx="1005403" cy="584775"/>
          </a:xfrm>
          <a:prstGeom prst="rect">
            <a:avLst/>
          </a:prstGeom>
        </p:spPr>
        <p:txBody>
          <a:bodyPr wrap="none">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1600" u="sng" dirty="0">
                <a:latin typeface="+mn-ea"/>
                <a:cs typeface="Calibri" panose="020F0502020204030204" pitchFamily="34" charset="0"/>
              </a:rPr>
              <a:t>公司法人</a:t>
            </a:r>
            <a:endParaRPr lang="en-US" altLang="zh-CN" sz="1600" u="sng" dirty="0">
              <a:latin typeface="+mn-ea"/>
              <a:cs typeface="Calibri" panose="020F0502020204030204" pitchFamily="34" charset="0"/>
            </a:endParaRPr>
          </a:p>
          <a:p>
            <a:pPr algn="ctr">
              <a:defRPr/>
            </a:pPr>
            <a:r>
              <a:rPr lang="zh-CN" altLang="en-US" sz="1600" u="sng" dirty="0">
                <a:latin typeface="+mn-ea"/>
                <a:cs typeface="Calibri" panose="020F0502020204030204" pitchFamily="34" charset="0"/>
              </a:rPr>
              <a:t>董事长</a:t>
            </a:r>
            <a:endParaRPr lang="en-US" altLang="zh-CN" sz="1400" u="sng" dirty="0">
              <a:latin typeface="+mn-ea"/>
              <a:cs typeface="Calibri" panose="020F0502020204030204" pitchFamily="34" charset="0"/>
            </a:endParaRPr>
          </a:p>
        </p:txBody>
      </p:sp>
      <p:sp>
        <p:nvSpPr>
          <p:cNvPr id="10" name="文本框 9">
            <a:extLst>
              <a:ext uri="{FF2B5EF4-FFF2-40B4-BE49-F238E27FC236}">
                <a16:creationId xmlns:a16="http://schemas.microsoft.com/office/drawing/2014/main" id="{265887CA-8A8B-4A69-AC9F-6389200F5555}"/>
              </a:ext>
            </a:extLst>
          </p:cNvPr>
          <p:cNvSpPr txBox="1"/>
          <p:nvPr/>
        </p:nvSpPr>
        <p:spPr>
          <a:xfrm>
            <a:off x="2871427" y="1065293"/>
            <a:ext cx="4968552" cy="5355312"/>
          </a:xfrm>
          <a:prstGeom prst="rect">
            <a:avLst/>
          </a:prstGeom>
          <a:noFill/>
        </p:spPr>
        <p:txBody>
          <a:bodyPr wrap="square">
            <a:spAutoFit/>
          </a:bodyPr>
          <a:lstStyle/>
          <a:p>
            <a:pPr algn="just">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1990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月出生，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2009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年本硕博就读于华北电力大学电气工程专业。承担及参与纵向横向科研项目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项；获得国网河北省电力有限公司科技成果一等奖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项，获得省部级以上科技竞赛奖励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项；累积申请技术成果相关专利</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余项；发表专业学术论文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年参与“大学生创新创业训练计划”创业实践项目“基于物联云的智能用电用能系统”，该项目获批教育部资助</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万元，</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年该项目入选中南大学举办的大学生创新创业年会，并被评为优秀创业项目。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年，自己研制的无人机系统，在那个无人机并不普及年代，首次完成了华北电力大学的全景航拍，并剪辑成《华北电力大学（保定）航拍宣传片高清版》，优酷累计播放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万次，获得了华电校友的普遍好评。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月作为华北电力大学创新创业优秀代表，完成中国中央电视台财经频道（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CCTV-2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财经）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创业英雄汇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节目录制，展现</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公司</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在高压电力设备人工智能检测算法应用的最新研究成果</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FB0C3B4C-CD0A-4097-B84F-C2BAFD43A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0365" y="4663808"/>
            <a:ext cx="1228829" cy="1691291"/>
          </a:xfrm>
          <a:prstGeom prst="rect">
            <a:avLst/>
          </a:prstGeom>
        </p:spPr>
      </p:pic>
      <p:sp>
        <p:nvSpPr>
          <p:cNvPr id="14" name="Rectangle 60">
            <a:extLst>
              <a:ext uri="{FF2B5EF4-FFF2-40B4-BE49-F238E27FC236}">
                <a16:creationId xmlns:a16="http://schemas.microsoft.com/office/drawing/2014/main" id="{2FEB53E3-E00B-4BCE-A055-5669CC77068B}"/>
              </a:ext>
            </a:extLst>
          </p:cNvPr>
          <p:cNvSpPr/>
          <p:nvPr/>
        </p:nvSpPr>
        <p:spPr>
          <a:xfrm>
            <a:off x="9369194" y="4663808"/>
            <a:ext cx="2012949" cy="400110"/>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defRPr/>
            </a:pPr>
            <a:r>
              <a:rPr lang="zh-CN" altLang="en-US" sz="2000" b="1" dirty="0">
                <a:latin typeface="+mn-ea"/>
                <a:cs typeface="Calibri" panose="020F0502020204030204" pitchFamily="34" charset="0"/>
              </a:rPr>
              <a:t>李国明</a:t>
            </a:r>
            <a:endParaRPr lang="en-US" altLang="zh-CN" sz="2000" b="1" dirty="0">
              <a:latin typeface="+mn-ea"/>
              <a:cs typeface="Calibri" panose="020F0502020204030204" pitchFamily="34" charset="0"/>
            </a:endParaRPr>
          </a:p>
        </p:txBody>
      </p:sp>
      <p:pic>
        <p:nvPicPr>
          <p:cNvPr id="16" name="图片 15">
            <a:extLst>
              <a:ext uri="{FF2B5EF4-FFF2-40B4-BE49-F238E27FC236}">
                <a16:creationId xmlns:a16="http://schemas.microsoft.com/office/drawing/2014/main" id="{9CB2262D-A968-41BE-87CF-29A2705143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9412" y="3047663"/>
            <a:ext cx="1228829" cy="1462703"/>
          </a:xfrm>
          <a:prstGeom prst="rect">
            <a:avLst/>
          </a:prstGeom>
        </p:spPr>
      </p:pic>
      <p:pic>
        <p:nvPicPr>
          <p:cNvPr id="18" name="图片 17">
            <a:extLst>
              <a:ext uri="{FF2B5EF4-FFF2-40B4-BE49-F238E27FC236}">
                <a16:creationId xmlns:a16="http://schemas.microsoft.com/office/drawing/2014/main" id="{129837A6-4303-499C-AC0C-9C4404D19F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4547" y="1248402"/>
            <a:ext cx="1184440" cy="1585422"/>
          </a:xfrm>
          <a:prstGeom prst="rect">
            <a:avLst/>
          </a:prstGeom>
        </p:spPr>
      </p:pic>
      <p:sp>
        <p:nvSpPr>
          <p:cNvPr id="20" name="Rectangle 60">
            <a:extLst>
              <a:ext uri="{FF2B5EF4-FFF2-40B4-BE49-F238E27FC236}">
                <a16:creationId xmlns:a16="http://schemas.microsoft.com/office/drawing/2014/main" id="{EDAAAD5D-F5A2-4D18-A632-031A43F0262E}"/>
              </a:ext>
            </a:extLst>
          </p:cNvPr>
          <p:cNvSpPr/>
          <p:nvPr/>
        </p:nvSpPr>
        <p:spPr>
          <a:xfrm>
            <a:off x="9394342" y="3047663"/>
            <a:ext cx="2012949" cy="400110"/>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defRPr/>
            </a:pPr>
            <a:r>
              <a:rPr lang="zh-CN" altLang="en-US" sz="2000" b="1">
                <a:latin typeface="+mn-ea"/>
                <a:cs typeface="Calibri" panose="020F0502020204030204" pitchFamily="34" charset="0"/>
              </a:rPr>
              <a:t>李国明</a:t>
            </a:r>
            <a:endParaRPr lang="en-US" altLang="zh-CN" sz="2000" b="1" dirty="0">
              <a:latin typeface="+mn-ea"/>
              <a:cs typeface="Calibri" panose="020F0502020204030204" pitchFamily="34" charset="0"/>
            </a:endParaRPr>
          </a:p>
        </p:txBody>
      </p:sp>
      <p:sp>
        <p:nvSpPr>
          <p:cNvPr id="22" name="Rectangle 60">
            <a:extLst>
              <a:ext uri="{FF2B5EF4-FFF2-40B4-BE49-F238E27FC236}">
                <a16:creationId xmlns:a16="http://schemas.microsoft.com/office/drawing/2014/main" id="{36481DB9-1C55-43E5-AF53-4248DB782CD6}"/>
              </a:ext>
            </a:extLst>
          </p:cNvPr>
          <p:cNvSpPr/>
          <p:nvPr/>
        </p:nvSpPr>
        <p:spPr>
          <a:xfrm>
            <a:off x="9394342" y="1248402"/>
            <a:ext cx="2012949" cy="400110"/>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defRPr/>
            </a:pPr>
            <a:r>
              <a:rPr lang="zh-CN" altLang="en-US" sz="2000" b="1" dirty="0">
                <a:latin typeface="+mn-ea"/>
                <a:cs typeface="Calibri" panose="020F0502020204030204" pitchFamily="34" charset="0"/>
              </a:rPr>
              <a:t>王倩</a:t>
            </a:r>
            <a:endParaRPr lang="en-US" altLang="zh-CN" sz="2000" b="1" dirty="0">
              <a:latin typeface="+mn-ea"/>
              <a:cs typeface="Calibri" panose="020F0502020204030204" pitchFamily="34" charset="0"/>
            </a:endParaRPr>
          </a:p>
        </p:txBody>
      </p:sp>
      <p:sp>
        <p:nvSpPr>
          <p:cNvPr id="24" name="文本框 23">
            <a:extLst>
              <a:ext uri="{FF2B5EF4-FFF2-40B4-BE49-F238E27FC236}">
                <a16:creationId xmlns:a16="http://schemas.microsoft.com/office/drawing/2014/main" id="{B5B588FD-35F8-4886-8BEC-AC894C497007}"/>
              </a:ext>
            </a:extLst>
          </p:cNvPr>
          <p:cNvSpPr txBox="1"/>
          <p:nvPr/>
        </p:nvSpPr>
        <p:spPr>
          <a:xfrm>
            <a:off x="9394341" y="1646962"/>
            <a:ext cx="2893553" cy="923330"/>
          </a:xfrm>
          <a:prstGeom prst="rect">
            <a:avLst/>
          </a:prstGeom>
          <a:noFill/>
        </p:spPr>
        <p:txBody>
          <a:bodyPr wrap="square">
            <a:spAutoFit/>
          </a:bodyPr>
          <a:lstStyle/>
          <a:p>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华北电力大学</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结构及硬件工程师</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获得过多项科技竞赛奖励</a:t>
            </a:r>
            <a:endParaRPr lang="zh-CN" altLang="en-US" dirty="0"/>
          </a:p>
        </p:txBody>
      </p:sp>
      <p:sp>
        <p:nvSpPr>
          <p:cNvPr id="28" name="文本框 27">
            <a:extLst>
              <a:ext uri="{FF2B5EF4-FFF2-40B4-BE49-F238E27FC236}">
                <a16:creationId xmlns:a16="http://schemas.microsoft.com/office/drawing/2014/main" id="{787E53DB-0586-4429-914E-056D537D2D85}"/>
              </a:ext>
            </a:extLst>
          </p:cNvPr>
          <p:cNvSpPr txBox="1"/>
          <p:nvPr/>
        </p:nvSpPr>
        <p:spPr>
          <a:xfrm>
            <a:off x="9394341" y="3409459"/>
            <a:ext cx="2677529" cy="923330"/>
          </a:xfrm>
          <a:prstGeom prst="rect">
            <a:avLst/>
          </a:prstGeom>
          <a:noFill/>
        </p:spPr>
        <p:txBody>
          <a:bodyPr wrap="square">
            <a:spAutoFit/>
          </a:bodyPr>
          <a:lstStyle/>
          <a:p>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河北农业大学</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软件工程师</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具有多项软件开发经验</a:t>
            </a:r>
            <a:endParaRPr lang="zh-CN" altLang="en-US" dirty="0"/>
          </a:p>
        </p:txBody>
      </p:sp>
      <p:sp>
        <p:nvSpPr>
          <p:cNvPr id="30" name="文本框 29">
            <a:extLst>
              <a:ext uri="{FF2B5EF4-FFF2-40B4-BE49-F238E27FC236}">
                <a16:creationId xmlns:a16="http://schemas.microsoft.com/office/drawing/2014/main" id="{A4C99532-85D8-49A1-821F-8D6FAE4577DA}"/>
              </a:ext>
            </a:extLst>
          </p:cNvPr>
          <p:cNvSpPr txBox="1"/>
          <p:nvPr/>
        </p:nvSpPr>
        <p:spPr>
          <a:xfrm>
            <a:off x="9394341" y="4999027"/>
            <a:ext cx="2677529" cy="1200329"/>
          </a:xfrm>
          <a:prstGeom prst="rect">
            <a:avLst/>
          </a:prstGeom>
          <a:noFill/>
        </p:spPr>
        <p:txBody>
          <a:bodyPr wrap="square">
            <a:spAutoFit/>
          </a:bodyPr>
          <a:lstStyle/>
          <a:p>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保定职业技术学院</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硬件测试工程师</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据欧硬件设备研发及批量生产测试经验</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618490" y="358775"/>
            <a:ext cx="3691255" cy="521970"/>
          </a:xfrm>
          <a:prstGeom prst="rect">
            <a:avLst/>
          </a:prstGeom>
          <a:noFill/>
          <a:ln>
            <a:miter lim="800000"/>
          </a:ln>
        </p:spPr>
        <p:txBody>
          <a:bodyPr vert="horz" wrap="square" lIns="91440" tIns="45720" rIns="91440" bIns="45720" numCol="1" rtlCol="0" anchor="t" anchorCtr="0" compatLnSpc="1">
            <a:normAutofit fontScale="900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1.2  核心团队(</a:t>
            </a:r>
            <a:r>
              <a:rPr lang="zh-CN" altLang="zh-CN" sz="2800" b="1" dirty="0">
                <a:solidFill>
                  <a:srgbClr val="08499B"/>
                </a:solidFill>
                <a:latin typeface="微软雅黑" panose="020B0503020204020204" pitchFamily="34" charset="-122"/>
                <a:ea typeface="微软雅黑" panose="020B0503020204020204" pitchFamily="34" charset="-122"/>
                <a:cs typeface="+mn-ea"/>
                <a:sym typeface="+mn-ea"/>
              </a:rPr>
              <a:t>储备人员</a:t>
            </a: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 </a:t>
            </a:r>
          </a:p>
        </p:txBody>
      </p:sp>
      <p:sp>
        <p:nvSpPr>
          <p:cNvPr id="4" name="Rectangle 60">
            <a:extLst>
              <a:ext uri="{FF2B5EF4-FFF2-40B4-BE49-F238E27FC236}">
                <a16:creationId xmlns:a16="http://schemas.microsoft.com/office/drawing/2014/main" id="{2C4264A7-53B3-484C-979B-A38FED9887CE}"/>
              </a:ext>
            </a:extLst>
          </p:cNvPr>
          <p:cNvSpPr/>
          <p:nvPr/>
        </p:nvSpPr>
        <p:spPr>
          <a:xfrm>
            <a:off x="1129883" y="2414301"/>
            <a:ext cx="2012949" cy="461665"/>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b="1" dirty="0">
                <a:latin typeface="+mn-ea"/>
                <a:cs typeface="Calibri" panose="020F0502020204030204" pitchFamily="34" charset="0"/>
              </a:rPr>
              <a:t>王江伟</a:t>
            </a:r>
            <a:endParaRPr lang="en-US" altLang="zh-CN" sz="2400" b="1" dirty="0">
              <a:latin typeface="+mn-ea"/>
              <a:cs typeface="Calibri" panose="020F0502020204030204" pitchFamily="34" charset="0"/>
            </a:endParaRPr>
          </a:p>
        </p:txBody>
      </p:sp>
      <p:sp>
        <p:nvSpPr>
          <p:cNvPr id="5" name="矩形 4">
            <a:extLst>
              <a:ext uri="{FF2B5EF4-FFF2-40B4-BE49-F238E27FC236}">
                <a16:creationId xmlns:a16="http://schemas.microsoft.com/office/drawing/2014/main" id="{E5D8E430-2F18-4C88-AE00-80941916C328}"/>
              </a:ext>
            </a:extLst>
          </p:cNvPr>
          <p:cNvSpPr/>
          <p:nvPr/>
        </p:nvSpPr>
        <p:spPr>
          <a:xfrm>
            <a:off x="70071" y="1606463"/>
            <a:ext cx="1893543" cy="461665"/>
          </a:xfrm>
          <a:prstGeom prst="rect">
            <a:avLst/>
          </a:prstGeom>
        </p:spPr>
        <p:txBody>
          <a:bodyPr wrap="square">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dirty="0">
                <a:solidFill>
                  <a:schemeClr val="tx1">
                    <a:lumMod val="85000"/>
                    <a:lumOff val="15000"/>
                  </a:schemeClr>
                </a:solidFill>
                <a:latin typeface="+mn-ea"/>
                <a:cs typeface="Calibri" panose="020F0502020204030204" pitchFamily="34" charset="0"/>
              </a:rPr>
              <a:t>技术研发</a:t>
            </a:r>
            <a:endParaRPr lang="en-US" altLang="zh-CN" sz="2000" dirty="0">
              <a:solidFill>
                <a:schemeClr val="tx1">
                  <a:lumMod val="85000"/>
                  <a:lumOff val="15000"/>
                </a:schemeClr>
              </a:solidFill>
              <a:latin typeface="+mn-ea"/>
              <a:cs typeface="Calibri" panose="020F0502020204030204" pitchFamily="34" charset="0"/>
            </a:endParaRPr>
          </a:p>
        </p:txBody>
      </p:sp>
      <p:sp>
        <p:nvSpPr>
          <p:cNvPr id="6" name="矩形 5">
            <a:extLst>
              <a:ext uri="{FF2B5EF4-FFF2-40B4-BE49-F238E27FC236}">
                <a16:creationId xmlns:a16="http://schemas.microsoft.com/office/drawing/2014/main" id="{9D411DA7-25E3-4343-B7DE-FF8CF734E2D2}"/>
              </a:ext>
            </a:extLst>
          </p:cNvPr>
          <p:cNvSpPr>
            <a:spLocks noChangeArrowheads="1"/>
          </p:cNvSpPr>
          <p:nvPr/>
        </p:nvSpPr>
        <p:spPr bwMode="auto">
          <a:xfrm>
            <a:off x="1623912" y="2811812"/>
            <a:ext cx="1034526" cy="148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lnSpc>
                <a:spcPct val="110000"/>
              </a:lnSpc>
              <a:spcBef>
                <a:spcPct val="0"/>
              </a:spcBef>
              <a:buNone/>
            </a:pPr>
            <a:r>
              <a:rPr lang="zh-CN" altLang="en-US" sz="1400" dirty="0">
                <a:latin typeface="+mn-ea"/>
                <a:sym typeface="微软雅黑" panose="020B0503020204020204" pitchFamily="34" charset="-122"/>
              </a:rPr>
              <a:t>电气工程硕士，负责公司硬件设备的开发与研制。</a:t>
            </a:r>
          </a:p>
        </p:txBody>
      </p:sp>
      <p:grpSp>
        <p:nvGrpSpPr>
          <p:cNvPr id="7" name="组合 6">
            <a:extLst>
              <a:ext uri="{FF2B5EF4-FFF2-40B4-BE49-F238E27FC236}">
                <a16:creationId xmlns:a16="http://schemas.microsoft.com/office/drawing/2014/main" id="{208EE6FE-C775-4388-9118-83846A10D284}"/>
              </a:ext>
            </a:extLst>
          </p:cNvPr>
          <p:cNvGrpSpPr/>
          <p:nvPr/>
        </p:nvGrpSpPr>
        <p:grpSpPr>
          <a:xfrm>
            <a:off x="143021" y="2550765"/>
            <a:ext cx="1497744" cy="1441302"/>
            <a:chOff x="344643" y="957356"/>
            <a:chExt cx="2254248" cy="2264834"/>
          </a:xfrm>
        </p:grpSpPr>
        <p:sp>
          <p:nvSpPr>
            <p:cNvPr id="8" name="椭圆 7">
              <a:extLst>
                <a:ext uri="{FF2B5EF4-FFF2-40B4-BE49-F238E27FC236}">
                  <a16:creationId xmlns:a16="http://schemas.microsoft.com/office/drawing/2014/main" id="{8A0FCBA9-D489-4F82-9004-1A467435FE02}"/>
                </a:ext>
              </a:extLst>
            </p:cNvPr>
            <p:cNvSpPr>
              <a:spLocks noChangeArrowheads="1"/>
            </p:cNvSpPr>
            <p:nvPr/>
          </p:nvSpPr>
          <p:spPr bwMode="auto">
            <a:xfrm>
              <a:off x="344643" y="957356"/>
              <a:ext cx="2254248" cy="2264834"/>
            </a:xfrm>
            <a:prstGeom prst="ellipse">
              <a:avLst/>
            </a:prstGeom>
            <a:solidFill>
              <a:srgbClr val="5B9BD5"/>
            </a:solidFill>
            <a:ln w="57150">
              <a:solidFill>
                <a:srgbClr val="FFFFFF"/>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eaLnBrk="1" hangingPunct="1">
                <a:spcBef>
                  <a:spcPct val="0"/>
                </a:spcBef>
                <a:buFont typeface="Arial" panose="020B0604020202020204" pitchFamily="34" charset="0"/>
                <a:buNone/>
              </a:pPr>
              <a:endParaRPr lang="zh-CN" altLang="zh-CN" sz="2400">
                <a:solidFill>
                  <a:srgbClr val="FFFFFF"/>
                </a:solidFill>
                <a:latin typeface="+mn-ea"/>
                <a:sym typeface="微软雅黑" panose="020B0503020204020204" pitchFamily="34" charset="-122"/>
              </a:endParaRPr>
            </a:p>
          </p:txBody>
        </p:sp>
        <p:pic>
          <p:nvPicPr>
            <p:cNvPr id="9" name="图片 8">
              <a:extLst>
                <a:ext uri="{FF2B5EF4-FFF2-40B4-BE49-F238E27FC236}">
                  <a16:creationId xmlns:a16="http://schemas.microsoft.com/office/drawing/2014/main" id="{55E309EC-875C-4C6C-AF85-D80EC4A2A2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026" t="162" r="571" b="-164"/>
            <a:stretch>
              <a:fillRect/>
            </a:stretch>
          </p:blipFill>
          <p:spPr>
            <a:xfrm flipH="1">
              <a:off x="344643" y="957356"/>
              <a:ext cx="2244268" cy="2264834"/>
            </a:xfrm>
            <a:prstGeom prst="ellipse">
              <a:avLst/>
            </a:prstGeom>
            <a:ln>
              <a:noFill/>
            </a:ln>
            <a:effectLst>
              <a:softEdge rad="112500"/>
            </a:effectLst>
          </p:spPr>
        </p:pic>
      </p:grpSp>
      <p:sp>
        <p:nvSpPr>
          <p:cNvPr id="10" name="椭圆 9">
            <a:extLst>
              <a:ext uri="{FF2B5EF4-FFF2-40B4-BE49-F238E27FC236}">
                <a16:creationId xmlns:a16="http://schemas.microsoft.com/office/drawing/2014/main" id="{20E28F68-2AA7-4045-9F5B-D3891D72F3CE}"/>
              </a:ext>
            </a:extLst>
          </p:cNvPr>
          <p:cNvSpPr>
            <a:spLocks noChangeArrowheads="1"/>
          </p:cNvSpPr>
          <p:nvPr/>
        </p:nvSpPr>
        <p:spPr bwMode="auto">
          <a:xfrm>
            <a:off x="143021" y="4298726"/>
            <a:ext cx="1497744" cy="1441302"/>
          </a:xfrm>
          <a:prstGeom prst="ellipse">
            <a:avLst/>
          </a:prstGeom>
          <a:solidFill>
            <a:srgbClr val="5B9BD5"/>
          </a:solidFill>
          <a:ln w="57150">
            <a:solidFill>
              <a:srgbClr val="FFFFFF"/>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eaLnBrk="1" hangingPunct="1">
              <a:spcBef>
                <a:spcPct val="0"/>
              </a:spcBef>
              <a:buFont typeface="Arial" panose="020B0604020202020204" pitchFamily="34" charset="0"/>
              <a:buNone/>
            </a:pPr>
            <a:endParaRPr lang="zh-CN" altLang="zh-CN" sz="2400">
              <a:solidFill>
                <a:srgbClr val="FFFFFF"/>
              </a:solidFill>
              <a:latin typeface="+mn-ea"/>
              <a:sym typeface="微软雅黑" panose="020B0503020204020204" pitchFamily="34" charset="-122"/>
            </a:endParaRPr>
          </a:p>
        </p:txBody>
      </p:sp>
      <p:sp>
        <p:nvSpPr>
          <p:cNvPr id="11" name="Rectangle 60">
            <a:extLst>
              <a:ext uri="{FF2B5EF4-FFF2-40B4-BE49-F238E27FC236}">
                <a16:creationId xmlns:a16="http://schemas.microsoft.com/office/drawing/2014/main" id="{1F6D9CE1-05DC-42F7-9F8E-D59BDCFD5D9B}"/>
              </a:ext>
            </a:extLst>
          </p:cNvPr>
          <p:cNvSpPr/>
          <p:nvPr/>
        </p:nvSpPr>
        <p:spPr>
          <a:xfrm>
            <a:off x="1144892" y="4410644"/>
            <a:ext cx="2012949" cy="461665"/>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b="1" dirty="0">
                <a:latin typeface="+mn-ea"/>
                <a:cs typeface="Calibri" panose="020F0502020204030204" pitchFamily="34" charset="0"/>
              </a:rPr>
              <a:t>刘嘉硕</a:t>
            </a:r>
            <a:endParaRPr lang="en-US" altLang="zh-CN" sz="2400" b="1" dirty="0">
              <a:latin typeface="+mn-ea"/>
              <a:cs typeface="Calibri" panose="020F0502020204030204" pitchFamily="34" charset="0"/>
            </a:endParaRPr>
          </a:p>
        </p:txBody>
      </p:sp>
      <p:sp>
        <p:nvSpPr>
          <p:cNvPr id="12" name="矩形 11">
            <a:extLst>
              <a:ext uri="{FF2B5EF4-FFF2-40B4-BE49-F238E27FC236}">
                <a16:creationId xmlns:a16="http://schemas.microsoft.com/office/drawing/2014/main" id="{4EE80BDA-D92D-418D-8CA6-DC1D4C3E7A8C}"/>
              </a:ext>
            </a:extLst>
          </p:cNvPr>
          <p:cNvSpPr>
            <a:spLocks noChangeArrowheads="1"/>
          </p:cNvSpPr>
          <p:nvPr/>
        </p:nvSpPr>
        <p:spPr bwMode="auto">
          <a:xfrm>
            <a:off x="1668491" y="4872309"/>
            <a:ext cx="974146" cy="124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lnSpc>
                <a:spcPct val="110000"/>
              </a:lnSpc>
              <a:spcBef>
                <a:spcPct val="0"/>
              </a:spcBef>
              <a:buNone/>
            </a:pPr>
            <a:r>
              <a:rPr lang="zh-CN" altLang="en-US" sz="1400" dirty="0">
                <a:latin typeface="+mn-ea"/>
                <a:sym typeface="微软雅黑" panose="020B0503020204020204" pitchFamily="34" charset="-122"/>
              </a:rPr>
              <a:t>电气工程硕士，负责公司软件平台的开发。</a:t>
            </a:r>
          </a:p>
        </p:txBody>
      </p:sp>
      <p:sp>
        <p:nvSpPr>
          <p:cNvPr id="13" name="椭圆 12">
            <a:extLst>
              <a:ext uri="{FF2B5EF4-FFF2-40B4-BE49-F238E27FC236}">
                <a16:creationId xmlns:a16="http://schemas.microsoft.com/office/drawing/2014/main" id="{6436E4E2-F8B6-4CB7-8292-4818F9B3E2DF}"/>
              </a:ext>
            </a:extLst>
          </p:cNvPr>
          <p:cNvSpPr>
            <a:spLocks noChangeArrowheads="1"/>
          </p:cNvSpPr>
          <p:nvPr/>
        </p:nvSpPr>
        <p:spPr bwMode="auto">
          <a:xfrm>
            <a:off x="2696539" y="4344018"/>
            <a:ext cx="1497744" cy="1441302"/>
          </a:xfrm>
          <a:prstGeom prst="ellipse">
            <a:avLst/>
          </a:prstGeom>
          <a:solidFill>
            <a:srgbClr val="5B9BD5"/>
          </a:solidFill>
          <a:ln w="57150">
            <a:solidFill>
              <a:srgbClr val="FFFFFF"/>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eaLnBrk="1" hangingPunct="1">
              <a:spcBef>
                <a:spcPct val="0"/>
              </a:spcBef>
              <a:buFont typeface="Arial" panose="020B0604020202020204" pitchFamily="34" charset="0"/>
              <a:buNone/>
            </a:pPr>
            <a:endParaRPr lang="zh-CN" altLang="zh-CN" sz="2400">
              <a:solidFill>
                <a:srgbClr val="FFFFFF"/>
              </a:solidFill>
              <a:latin typeface="+mn-ea"/>
              <a:sym typeface="微软雅黑" panose="020B0503020204020204" pitchFamily="34" charset="-122"/>
            </a:endParaRPr>
          </a:p>
        </p:txBody>
      </p:sp>
      <p:pic>
        <p:nvPicPr>
          <p:cNvPr id="14" name="图片 13">
            <a:extLst>
              <a:ext uri="{FF2B5EF4-FFF2-40B4-BE49-F238E27FC236}">
                <a16:creationId xmlns:a16="http://schemas.microsoft.com/office/drawing/2014/main" id="{E4DA64D6-7446-4AB5-A177-D2B9DBAB79DE}"/>
              </a:ext>
            </a:extLst>
          </p:cNvPr>
          <p:cNvPicPr>
            <a:picLocks noChangeAspect="1"/>
          </p:cNvPicPr>
          <p:nvPr/>
        </p:nvPicPr>
        <p:blipFill rotWithShape="1">
          <a:blip r:embed="rId3">
            <a:extLst>
              <a:ext uri="{28A0092B-C50C-407E-A947-70E740481C1C}">
                <a14:useLocalDpi xmlns:a14="http://schemas.microsoft.com/office/drawing/2010/main" val="0"/>
              </a:ext>
            </a:extLst>
          </a:blip>
          <a:srcRect l="38160" t="23243" r="36419" b="40296"/>
          <a:stretch>
            <a:fillRect/>
          </a:stretch>
        </p:blipFill>
        <p:spPr>
          <a:xfrm>
            <a:off x="2680497" y="4311420"/>
            <a:ext cx="1524680" cy="1467859"/>
          </a:xfrm>
          <a:prstGeom prst="ellipse">
            <a:avLst/>
          </a:prstGeom>
          <a:ln>
            <a:noFill/>
          </a:ln>
          <a:effectLst>
            <a:softEdge rad="112500"/>
          </a:effectLst>
        </p:spPr>
      </p:pic>
      <p:sp>
        <p:nvSpPr>
          <p:cNvPr id="15" name="Rectangle 60">
            <a:extLst>
              <a:ext uri="{FF2B5EF4-FFF2-40B4-BE49-F238E27FC236}">
                <a16:creationId xmlns:a16="http://schemas.microsoft.com/office/drawing/2014/main" id="{48BCFB4E-05F6-4C7B-BEF8-5E599BD31BB7}"/>
              </a:ext>
            </a:extLst>
          </p:cNvPr>
          <p:cNvSpPr/>
          <p:nvPr/>
        </p:nvSpPr>
        <p:spPr>
          <a:xfrm>
            <a:off x="3682369" y="4344018"/>
            <a:ext cx="2012949" cy="461665"/>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b="1" dirty="0">
                <a:latin typeface="+mn-ea"/>
                <a:cs typeface="Calibri" panose="020F0502020204030204" pitchFamily="34" charset="0"/>
              </a:rPr>
              <a:t>张喆</a:t>
            </a:r>
            <a:endParaRPr lang="en-US" altLang="zh-CN" sz="2400" b="1" dirty="0">
              <a:latin typeface="+mn-ea"/>
              <a:cs typeface="Calibri" panose="020F0502020204030204" pitchFamily="34" charset="0"/>
            </a:endParaRPr>
          </a:p>
        </p:txBody>
      </p:sp>
      <p:sp>
        <p:nvSpPr>
          <p:cNvPr id="16" name="矩形 15">
            <a:extLst>
              <a:ext uri="{FF2B5EF4-FFF2-40B4-BE49-F238E27FC236}">
                <a16:creationId xmlns:a16="http://schemas.microsoft.com/office/drawing/2014/main" id="{2B6D90D7-0221-44D2-8BD3-3CF83518387A}"/>
              </a:ext>
            </a:extLst>
          </p:cNvPr>
          <p:cNvSpPr>
            <a:spLocks noChangeArrowheads="1"/>
          </p:cNvSpPr>
          <p:nvPr/>
        </p:nvSpPr>
        <p:spPr bwMode="auto">
          <a:xfrm>
            <a:off x="4145587" y="4753174"/>
            <a:ext cx="1113977" cy="172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lnSpc>
                <a:spcPct val="110000"/>
              </a:lnSpc>
              <a:spcBef>
                <a:spcPct val="0"/>
              </a:spcBef>
              <a:buNone/>
            </a:pPr>
            <a:r>
              <a:rPr lang="zh-CN" altLang="en-US" sz="1400" dirty="0">
                <a:latin typeface="+mn-ea"/>
                <a:sym typeface="微软雅黑" panose="020B0503020204020204" pitchFamily="34" charset="-122"/>
              </a:rPr>
              <a:t>电气工程硕士，市场运营联络人，负责与客户沟通技术及应用场景（图左）</a:t>
            </a:r>
          </a:p>
        </p:txBody>
      </p:sp>
      <p:sp>
        <p:nvSpPr>
          <p:cNvPr id="17" name="椭圆 16">
            <a:extLst>
              <a:ext uri="{FF2B5EF4-FFF2-40B4-BE49-F238E27FC236}">
                <a16:creationId xmlns:a16="http://schemas.microsoft.com/office/drawing/2014/main" id="{06473B3D-2A25-4024-B853-23E46F48BF71}"/>
              </a:ext>
            </a:extLst>
          </p:cNvPr>
          <p:cNvSpPr>
            <a:spLocks noChangeArrowheads="1"/>
          </p:cNvSpPr>
          <p:nvPr/>
        </p:nvSpPr>
        <p:spPr bwMode="auto">
          <a:xfrm>
            <a:off x="2657966" y="2566807"/>
            <a:ext cx="1497744" cy="1441302"/>
          </a:xfrm>
          <a:prstGeom prst="ellipse">
            <a:avLst/>
          </a:prstGeom>
          <a:solidFill>
            <a:srgbClr val="5B9BD5"/>
          </a:solidFill>
          <a:ln w="57150">
            <a:solidFill>
              <a:srgbClr val="FFFFFF"/>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eaLnBrk="1" hangingPunct="1">
              <a:spcBef>
                <a:spcPct val="0"/>
              </a:spcBef>
              <a:buFont typeface="Arial" panose="020B0604020202020204" pitchFamily="34" charset="0"/>
              <a:buNone/>
            </a:pPr>
            <a:endParaRPr lang="zh-CN" altLang="zh-CN" sz="2400">
              <a:solidFill>
                <a:srgbClr val="FFFFFF"/>
              </a:solidFill>
              <a:latin typeface="+mn-ea"/>
              <a:sym typeface="微软雅黑" panose="020B0503020204020204" pitchFamily="34" charset="-122"/>
            </a:endParaRPr>
          </a:p>
        </p:txBody>
      </p:sp>
      <p:sp>
        <p:nvSpPr>
          <p:cNvPr id="18" name="Rectangle 60">
            <a:extLst>
              <a:ext uri="{FF2B5EF4-FFF2-40B4-BE49-F238E27FC236}">
                <a16:creationId xmlns:a16="http://schemas.microsoft.com/office/drawing/2014/main" id="{E1591567-23C6-48D9-B6F7-5BB3938A54D8}"/>
              </a:ext>
            </a:extLst>
          </p:cNvPr>
          <p:cNvSpPr/>
          <p:nvPr/>
        </p:nvSpPr>
        <p:spPr>
          <a:xfrm>
            <a:off x="3659837" y="2678725"/>
            <a:ext cx="2012949" cy="461665"/>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b="1" dirty="0">
                <a:latin typeface="+mn-ea"/>
                <a:cs typeface="Calibri" panose="020F0502020204030204" pitchFamily="34" charset="0"/>
              </a:rPr>
              <a:t>陈同凡</a:t>
            </a:r>
            <a:endParaRPr lang="en-US" altLang="zh-CN" sz="2400" b="1" dirty="0">
              <a:latin typeface="+mn-ea"/>
              <a:cs typeface="Calibri" panose="020F0502020204030204" pitchFamily="34" charset="0"/>
            </a:endParaRPr>
          </a:p>
        </p:txBody>
      </p:sp>
      <p:sp>
        <p:nvSpPr>
          <p:cNvPr id="19" name="矩形 18">
            <a:extLst>
              <a:ext uri="{FF2B5EF4-FFF2-40B4-BE49-F238E27FC236}">
                <a16:creationId xmlns:a16="http://schemas.microsoft.com/office/drawing/2014/main" id="{293F91A2-9277-406D-A421-7C3F2E256EA8}"/>
              </a:ext>
            </a:extLst>
          </p:cNvPr>
          <p:cNvSpPr>
            <a:spLocks noChangeArrowheads="1"/>
          </p:cNvSpPr>
          <p:nvPr/>
        </p:nvSpPr>
        <p:spPr bwMode="auto">
          <a:xfrm>
            <a:off x="4183436" y="3140390"/>
            <a:ext cx="974146" cy="101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lnSpc>
                <a:spcPct val="110000"/>
              </a:lnSpc>
              <a:spcBef>
                <a:spcPct val="0"/>
              </a:spcBef>
              <a:buNone/>
            </a:pPr>
            <a:r>
              <a:rPr lang="zh-CN" altLang="en-US" sz="1400" dirty="0">
                <a:latin typeface="+mn-ea"/>
                <a:sym typeface="微软雅黑" panose="020B0503020204020204" pitchFamily="34" charset="-122"/>
              </a:rPr>
              <a:t>电气工程硕士，市场运营负责人。</a:t>
            </a:r>
          </a:p>
        </p:txBody>
      </p:sp>
      <p:sp>
        <p:nvSpPr>
          <p:cNvPr id="20" name="椭圆 19">
            <a:extLst>
              <a:ext uri="{FF2B5EF4-FFF2-40B4-BE49-F238E27FC236}">
                <a16:creationId xmlns:a16="http://schemas.microsoft.com/office/drawing/2014/main" id="{5D28BCAA-7AFD-43F6-BE89-4D807AFC139F}"/>
              </a:ext>
            </a:extLst>
          </p:cNvPr>
          <p:cNvSpPr>
            <a:spLocks noChangeArrowheads="1"/>
          </p:cNvSpPr>
          <p:nvPr/>
        </p:nvSpPr>
        <p:spPr bwMode="auto">
          <a:xfrm>
            <a:off x="9513308" y="2546291"/>
            <a:ext cx="1497744" cy="1441302"/>
          </a:xfrm>
          <a:prstGeom prst="ellipse">
            <a:avLst/>
          </a:prstGeom>
          <a:solidFill>
            <a:srgbClr val="5B9BD5"/>
          </a:solidFill>
          <a:ln w="57150">
            <a:solidFill>
              <a:srgbClr val="FFFFFF"/>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eaLnBrk="1" hangingPunct="1">
              <a:spcBef>
                <a:spcPct val="0"/>
              </a:spcBef>
              <a:buFont typeface="Arial" panose="020B0604020202020204" pitchFamily="34" charset="0"/>
              <a:buNone/>
            </a:pPr>
            <a:endParaRPr lang="zh-CN" altLang="zh-CN" sz="2400">
              <a:solidFill>
                <a:srgbClr val="FFFFFF"/>
              </a:solidFill>
              <a:latin typeface="+mn-ea"/>
              <a:sym typeface="微软雅黑" panose="020B0503020204020204" pitchFamily="34" charset="-122"/>
            </a:endParaRPr>
          </a:p>
        </p:txBody>
      </p:sp>
      <p:sp>
        <p:nvSpPr>
          <p:cNvPr id="21" name="Rectangle 60">
            <a:extLst>
              <a:ext uri="{FF2B5EF4-FFF2-40B4-BE49-F238E27FC236}">
                <a16:creationId xmlns:a16="http://schemas.microsoft.com/office/drawing/2014/main" id="{E099BE2E-3963-44FB-8039-30A40269E54D}"/>
              </a:ext>
            </a:extLst>
          </p:cNvPr>
          <p:cNvSpPr/>
          <p:nvPr/>
        </p:nvSpPr>
        <p:spPr>
          <a:xfrm>
            <a:off x="10499138" y="2546291"/>
            <a:ext cx="2012949" cy="461665"/>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b="1" dirty="0">
                <a:latin typeface="+mn-ea"/>
                <a:cs typeface="Calibri" panose="020F0502020204030204" pitchFamily="34" charset="0"/>
              </a:rPr>
              <a:t>乐玉熳</a:t>
            </a:r>
            <a:endParaRPr lang="en-US" altLang="zh-CN" sz="2400" b="1" dirty="0">
              <a:latin typeface="+mn-ea"/>
              <a:cs typeface="Calibri" panose="020F0502020204030204" pitchFamily="34" charset="0"/>
            </a:endParaRPr>
          </a:p>
        </p:txBody>
      </p:sp>
      <p:sp>
        <p:nvSpPr>
          <p:cNvPr id="22" name="矩形 21">
            <a:extLst>
              <a:ext uri="{FF2B5EF4-FFF2-40B4-BE49-F238E27FC236}">
                <a16:creationId xmlns:a16="http://schemas.microsoft.com/office/drawing/2014/main" id="{30D66E28-D3E9-45DA-BB0A-0EC66B84A84B}"/>
              </a:ext>
            </a:extLst>
          </p:cNvPr>
          <p:cNvSpPr>
            <a:spLocks noChangeArrowheads="1"/>
          </p:cNvSpPr>
          <p:nvPr/>
        </p:nvSpPr>
        <p:spPr bwMode="auto">
          <a:xfrm>
            <a:off x="11010483" y="2955447"/>
            <a:ext cx="1044850" cy="101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lnSpc>
                <a:spcPct val="110000"/>
              </a:lnSpc>
              <a:spcBef>
                <a:spcPct val="0"/>
              </a:spcBef>
              <a:buNone/>
            </a:pPr>
            <a:r>
              <a:rPr lang="zh-CN" altLang="en-US" sz="1400" dirty="0">
                <a:latin typeface="+mn-ea"/>
                <a:sym typeface="微软雅黑" panose="020B0503020204020204" pitchFamily="34" charset="-122"/>
              </a:rPr>
              <a:t>财务硕士，负责公司财务相关管理事务。</a:t>
            </a:r>
          </a:p>
        </p:txBody>
      </p:sp>
      <p:sp>
        <p:nvSpPr>
          <p:cNvPr id="23" name="椭圆 22">
            <a:extLst>
              <a:ext uri="{FF2B5EF4-FFF2-40B4-BE49-F238E27FC236}">
                <a16:creationId xmlns:a16="http://schemas.microsoft.com/office/drawing/2014/main" id="{F73B2A48-D3BD-4C82-9256-DE9742E26D17}"/>
              </a:ext>
            </a:extLst>
          </p:cNvPr>
          <p:cNvSpPr>
            <a:spLocks noChangeArrowheads="1"/>
          </p:cNvSpPr>
          <p:nvPr/>
        </p:nvSpPr>
        <p:spPr bwMode="auto">
          <a:xfrm>
            <a:off x="9524202" y="4272169"/>
            <a:ext cx="1497744" cy="1441302"/>
          </a:xfrm>
          <a:prstGeom prst="ellipse">
            <a:avLst/>
          </a:prstGeom>
          <a:solidFill>
            <a:srgbClr val="5B9BD5"/>
          </a:solidFill>
          <a:ln w="57150">
            <a:solidFill>
              <a:srgbClr val="FFFFFF"/>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eaLnBrk="1" hangingPunct="1">
              <a:spcBef>
                <a:spcPct val="0"/>
              </a:spcBef>
              <a:buFont typeface="Arial" panose="020B0604020202020204" pitchFamily="34" charset="0"/>
              <a:buNone/>
            </a:pPr>
            <a:endParaRPr lang="zh-CN" altLang="zh-CN" sz="2400">
              <a:solidFill>
                <a:srgbClr val="FFFFFF"/>
              </a:solidFill>
              <a:latin typeface="+mn-ea"/>
              <a:sym typeface="微软雅黑" panose="020B0503020204020204" pitchFamily="34" charset="-122"/>
            </a:endParaRPr>
          </a:p>
        </p:txBody>
      </p:sp>
      <p:sp>
        <p:nvSpPr>
          <p:cNvPr id="24" name="Rectangle 60">
            <a:extLst>
              <a:ext uri="{FF2B5EF4-FFF2-40B4-BE49-F238E27FC236}">
                <a16:creationId xmlns:a16="http://schemas.microsoft.com/office/drawing/2014/main" id="{408960D1-BA5F-4828-86B9-234282D7C539}"/>
              </a:ext>
            </a:extLst>
          </p:cNvPr>
          <p:cNvSpPr/>
          <p:nvPr/>
        </p:nvSpPr>
        <p:spPr>
          <a:xfrm>
            <a:off x="10526073" y="4384087"/>
            <a:ext cx="2012949" cy="461665"/>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b="1" dirty="0">
                <a:latin typeface="+mn-ea"/>
                <a:cs typeface="Calibri" panose="020F0502020204030204" pitchFamily="34" charset="0"/>
              </a:rPr>
              <a:t>徐晓彬</a:t>
            </a:r>
            <a:endParaRPr lang="en-US" altLang="zh-CN" sz="2400" b="1" dirty="0">
              <a:latin typeface="+mn-ea"/>
              <a:cs typeface="Calibri" panose="020F0502020204030204" pitchFamily="34" charset="0"/>
            </a:endParaRPr>
          </a:p>
        </p:txBody>
      </p:sp>
      <p:sp>
        <p:nvSpPr>
          <p:cNvPr id="25" name="矩形 24">
            <a:extLst>
              <a:ext uri="{FF2B5EF4-FFF2-40B4-BE49-F238E27FC236}">
                <a16:creationId xmlns:a16="http://schemas.microsoft.com/office/drawing/2014/main" id="{C43C6E78-B99C-48D3-B467-1C7F11A6A928}"/>
              </a:ext>
            </a:extLst>
          </p:cNvPr>
          <p:cNvSpPr>
            <a:spLocks noChangeArrowheads="1"/>
          </p:cNvSpPr>
          <p:nvPr/>
        </p:nvSpPr>
        <p:spPr bwMode="auto">
          <a:xfrm>
            <a:off x="11049672" y="4845752"/>
            <a:ext cx="974146" cy="148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lnSpc>
                <a:spcPct val="110000"/>
              </a:lnSpc>
              <a:spcBef>
                <a:spcPct val="0"/>
              </a:spcBef>
              <a:buNone/>
            </a:pPr>
            <a:r>
              <a:rPr lang="zh-CN" altLang="en-US" sz="1400" dirty="0">
                <a:latin typeface="+mn-ea"/>
                <a:sym typeface="微软雅黑" panose="020B0503020204020204" pitchFamily="34" charset="-122"/>
              </a:rPr>
              <a:t>电气工程硕士，负责公司技术项目相关财务管理事务。</a:t>
            </a:r>
          </a:p>
        </p:txBody>
      </p:sp>
      <p:sp>
        <p:nvSpPr>
          <p:cNvPr id="26" name="矩形 25">
            <a:extLst>
              <a:ext uri="{FF2B5EF4-FFF2-40B4-BE49-F238E27FC236}">
                <a16:creationId xmlns:a16="http://schemas.microsoft.com/office/drawing/2014/main" id="{08E115DE-73AE-472A-8265-40BDE221EDB8}"/>
              </a:ext>
            </a:extLst>
          </p:cNvPr>
          <p:cNvSpPr/>
          <p:nvPr/>
        </p:nvSpPr>
        <p:spPr>
          <a:xfrm>
            <a:off x="2724785" y="1612506"/>
            <a:ext cx="1893543" cy="461665"/>
          </a:xfrm>
          <a:prstGeom prst="rect">
            <a:avLst/>
          </a:prstGeom>
        </p:spPr>
        <p:txBody>
          <a:bodyPr wrap="square">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dirty="0">
                <a:solidFill>
                  <a:schemeClr val="tx1">
                    <a:lumMod val="85000"/>
                    <a:lumOff val="15000"/>
                  </a:schemeClr>
                </a:solidFill>
                <a:latin typeface="+mn-ea"/>
                <a:cs typeface="Calibri" panose="020F0502020204030204" pitchFamily="34" charset="0"/>
              </a:rPr>
              <a:t>市场运营</a:t>
            </a:r>
            <a:endParaRPr lang="en-US" altLang="zh-CN" sz="2000" dirty="0">
              <a:solidFill>
                <a:schemeClr val="tx1">
                  <a:lumMod val="85000"/>
                  <a:lumOff val="15000"/>
                </a:schemeClr>
              </a:solidFill>
              <a:latin typeface="+mn-ea"/>
              <a:cs typeface="Calibri" panose="020F0502020204030204" pitchFamily="34" charset="0"/>
            </a:endParaRPr>
          </a:p>
        </p:txBody>
      </p:sp>
      <p:sp>
        <p:nvSpPr>
          <p:cNvPr id="27" name="矩形 26">
            <a:extLst>
              <a:ext uri="{FF2B5EF4-FFF2-40B4-BE49-F238E27FC236}">
                <a16:creationId xmlns:a16="http://schemas.microsoft.com/office/drawing/2014/main" id="{10A7B31B-0A04-46CD-9DB3-C313C709E7B6}"/>
              </a:ext>
            </a:extLst>
          </p:cNvPr>
          <p:cNvSpPr/>
          <p:nvPr/>
        </p:nvSpPr>
        <p:spPr>
          <a:xfrm>
            <a:off x="9255921" y="1606463"/>
            <a:ext cx="1893543" cy="461665"/>
          </a:xfrm>
          <a:prstGeom prst="rect">
            <a:avLst/>
          </a:prstGeom>
        </p:spPr>
        <p:txBody>
          <a:bodyPr wrap="square">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dirty="0">
                <a:solidFill>
                  <a:schemeClr val="tx1">
                    <a:lumMod val="85000"/>
                    <a:lumOff val="15000"/>
                  </a:schemeClr>
                </a:solidFill>
                <a:latin typeface="+mn-ea"/>
                <a:cs typeface="Calibri" panose="020F0502020204030204" pitchFamily="34" charset="0"/>
              </a:rPr>
              <a:t>财务管理</a:t>
            </a:r>
            <a:endParaRPr lang="en-US" altLang="zh-CN" sz="2000" dirty="0">
              <a:solidFill>
                <a:schemeClr val="tx1">
                  <a:lumMod val="85000"/>
                  <a:lumOff val="15000"/>
                </a:schemeClr>
              </a:solidFill>
              <a:latin typeface="+mn-ea"/>
              <a:cs typeface="Calibri" panose="020F0502020204030204" pitchFamily="34" charset="0"/>
            </a:endParaRPr>
          </a:p>
        </p:txBody>
      </p:sp>
      <p:cxnSp>
        <p:nvCxnSpPr>
          <p:cNvPr id="28" name="肘形连接符 78">
            <a:extLst>
              <a:ext uri="{FF2B5EF4-FFF2-40B4-BE49-F238E27FC236}">
                <a16:creationId xmlns:a16="http://schemas.microsoft.com/office/drawing/2014/main" id="{02EB9CCE-1FBE-433F-A600-65C707CE6987}"/>
              </a:ext>
            </a:extLst>
          </p:cNvPr>
          <p:cNvCxnSpPr/>
          <p:nvPr/>
        </p:nvCxnSpPr>
        <p:spPr>
          <a:xfrm rot="16200000" flipV="1">
            <a:off x="-1075384" y="2676158"/>
            <a:ext cx="4925740" cy="2488927"/>
          </a:xfrm>
          <a:prstGeom prst="bentConnector3">
            <a:avLst>
              <a:gd name="adj1" fmla="val 100155"/>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肘形连接符 79">
            <a:extLst>
              <a:ext uri="{FF2B5EF4-FFF2-40B4-BE49-F238E27FC236}">
                <a16:creationId xmlns:a16="http://schemas.microsoft.com/office/drawing/2014/main" id="{900ADEB7-7D16-4EBD-BA16-60BB123D9DC6}"/>
              </a:ext>
            </a:extLst>
          </p:cNvPr>
          <p:cNvCxnSpPr/>
          <p:nvPr/>
        </p:nvCxnSpPr>
        <p:spPr>
          <a:xfrm rot="16200000" flipV="1">
            <a:off x="1633476" y="2804686"/>
            <a:ext cx="4904083" cy="2253530"/>
          </a:xfrm>
          <a:prstGeom prst="bentConnector3">
            <a:avLst>
              <a:gd name="adj1" fmla="val 99722"/>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B4A5DAF0-39F5-46B4-AACF-82E2B9214A03}"/>
              </a:ext>
            </a:extLst>
          </p:cNvPr>
          <p:cNvGrpSpPr/>
          <p:nvPr/>
        </p:nvGrpSpPr>
        <p:grpSpPr>
          <a:xfrm>
            <a:off x="7642377" y="1507892"/>
            <a:ext cx="2012950" cy="5063490"/>
            <a:chOff x="7949" y="2585"/>
            <a:chExt cx="3170" cy="7974"/>
          </a:xfrm>
        </p:grpSpPr>
        <p:sp>
          <p:nvSpPr>
            <p:cNvPr id="31" name="矩形 30">
              <a:extLst>
                <a:ext uri="{FF2B5EF4-FFF2-40B4-BE49-F238E27FC236}">
                  <a16:creationId xmlns:a16="http://schemas.microsoft.com/office/drawing/2014/main" id="{063E20FD-D1C8-41C0-B99A-44184412042B}"/>
                </a:ext>
              </a:extLst>
            </p:cNvPr>
            <p:cNvSpPr/>
            <p:nvPr/>
          </p:nvSpPr>
          <p:spPr>
            <a:xfrm>
              <a:off x="8073" y="2769"/>
              <a:ext cx="2982" cy="727"/>
            </a:xfrm>
            <a:prstGeom prst="rect">
              <a:avLst/>
            </a:prstGeom>
          </p:spPr>
          <p:txBody>
            <a:bodyPr wrap="square">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dirty="0">
                  <a:solidFill>
                    <a:schemeClr val="tx1">
                      <a:lumMod val="85000"/>
                      <a:lumOff val="15000"/>
                    </a:schemeClr>
                  </a:solidFill>
                  <a:latin typeface="+mn-ea"/>
                  <a:cs typeface="Calibri" panose="020F0502020204030204" pitchFamily="34" charset="0"/>
                </a:rPr>
                <a:t>工业设计</a:t>
              </a:r>
              <a:endParaRPr lang="en-US" altLang="zh-CN" sz="2000" dirty="0">
                <a:solidFill>
                  <a:schemeClr val="tx1">
                    <a:lumMod val="85000"/>
                    <a:lumOff val="15000"/>
                  </a:schemeClr>
                </a:solidFill>
                <a:latin typeface="+mn-ea"/>
                <a:cs typeface="Calibri" panose="020F0502020204030204" pitchFamily="34" charset="0"/>
              </a:endParaRPr>
            </a:p>
          </p:txBody>
        </p:sp>
        <p:grpSp>
          <p:nvGrpSpPr>
            <p:cNvPr id="32" name="组合 31">
              <a:extLst>
                <a:ext uri="{FF2B5EF4-FFF2-40B4-BE49-F238E27FC236}">
                  <a16:creationId xmlns:a16="http://schemas.microsoft.com/office/drawing/2014/main" id="{CBFB79DE-9F5A-49D1-ADD2-86DC4BE86835}"/>
                </a:ext>
              </a:extLst>
            </p:cNvPr>
            <p:cNvGrpSpPr/>
            <p:nvPr/>
          </p:nvGrpSpPr>
          <p:grpSpPr>
            <a:xfrm>
              <a:off x="7949" y="2585"/>
              <a:ext cx="3170" cy="7974"/>
              <a:chOff x="7949" y="2585"/>
              <a:chExt cx="3170" cy="7974"/>
            </a:xfrm>
          </p:grpSpPr>
          <p:sp>
            <p:nvSpPr>
              <p:cNvPr id="33" name="Rectangle 60">
                <a:extLst>
                  <a:ext uri="{FF2B5EF4-FFF2-40B4-BE49-F238E27FC236}">
                    <a16:creationId xmlns:a16="http://schemas.microsoft.com/office/drawing/2014/main" id="{F31EB3C4-7F6C-45A2-8C60-2C5D7E2605C5}"/>
                  </a:ext>
                </a:extLst>
              </p:cNvPr>
              <p:cNvSpPr/>
              <p:nvPr/>
            </p:nvSpPr>
            <p:spPr>
              <a:xfrm>
                <a:off x="7949" y="6684"/>
                <a:ext cx="3170" cy="727"/>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b="1" dirty="0">
                    <a:latin typeface="+mn-ea"/>
                    <a:cs typeface="Calibri" panose="020F0502020204030204" pitchFamily="34" charset="0"/>
                  </a:rPr>
                  <a:t>赵星驰</a:t>
                </a:r>
                <a:endParaRPr lang="en-US" altLang="zh-CN" sz="2400" b="1" dirty="0">
                  <a:latin typeface="+mn-ea"/>
                  <a:cs typeface="Calibri" panose="020F0502020204030204" pitchFamily="34" charset="0"/>
                </a:endParaRPr>
              </a:p>
            </p:txBody>
          </p:sp>
          <p:grpSp>
            <p:nvGrpSpPr>
              <p:cNvPr id="34" name="组合 33">
                <a:extLst>
                  <a:ext uri="{FF2B5EF4-FFF2-40B4-BE49-F238E27FC236}">
                    <a16:creationId xmlns:a16="http://schemas.microsoft.com/office/drawing/2014/main" id="{1CA297E8-B8F3-4C5B-A2B2-C5145F7D218E}"/>
                  </a:ext>
                </a:extLst>
              </p:cNvPr>
              <p:cNvGrpSpPr/>
              <p:nvPr/>
            </p:nvGrpSpPr>
            <p:grpSpPr>
              <a:xfrm>
                <a:off x="8336" y="2585"/>
                <a:ext cx="2547" cy="7974"/>
                <a:chOff x="8336" y="2585"/>
                <a:chExt cx="2547" cy="7974"/>
              </a:xfrm>
            </p:grpSpPr>
            <p:sp>
              <p:nvSpPr>
                <p:cNvPr id="35" name="椭圆 34">
                  <a:extLst>
                    <a:ext uri="{FF2B5EF4-FFF2-40B4-BE49-F238E27FC236}">
                      <a16:creationId xmlns:a16="http://schemas.microsoft.com/office/drawing/2014/main" id="{5970755B-ACD7-46D5-8BB5-0D055025328F}"/>
                    </a:ext>
                  </a:extLst>
                </p:cNvPr>
                <p:cNvSpPr>
                  <a:spLocks noChangeArrowheads="1"/>
                </p:cNvSpPr>
                <p:nvPr/>
              </p:nvSpPr>
              <p:spPr bwMode="auto">
                <a:xfrm>
                  <a:off x="8361" y="4246"/>
                  <a:ext cx="2359" cy="2270"/>
                </a:xfrm>
                <a:prstGeom prst="ellipse">
                  <a:avLst/>
                </a:prstGeom>
                <a:solidFill>
                  <a:srgbClr val="5B9BD5"/>
                </a:solidFill>
                <a:ln w="57150">
                  <a:solidFill>
                    <a:srgbClr val="FFFFFF"/>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eaLnBrk="1" hangingPunct="1">
                    <a:spcBef>
                      <a:spcPct val="0"/>
                    </a:spcBef>
                    <a:buFont typeface="Arial" panose="020B0604020202020204" pitchFamily="34" charset="0"/>
                    <a:buNone/>
                  </a:pPr>
                  <a:endParaRPr lang="zh-CN" altLang="zh-CN" sz="2400">
                    <a:solidFill>
                      <a:srgbClr val="FFFFFF"/>
                    </a:solidFill>
                    <a:latin typeface="+mn-ea"/>
                    <a:sym typeface="微软雅黑" panose="020B0503020204020204" pitchFamily="34" charset="-122"/>
                  </a:endParaRPr>
                </a:p>
              </p:txBody>
            </p:sp>
            <p:sp>
              <p:nvSpPr>
                <p:cNvPr id="36" name="矩形 35">
                  <a:extLst>
                    <a:ext uri="{FF2B5EF4-FFF2-40B4-BE49-F238E27FC236}">
                      <a16:creationId xmlns:a16="http://schemas.microsoft.com/office/drawing/2014/main" id="{E5676894-F70C-4CDE-951B-724FB38B1ED2}"/>
                    </a:ext>
                  </a:extLst>
                </p:cNvPr>
                <p:cNvSpPr>
                  <a:spLocks noChangeArrowheads="1"/>
                </p:cNvSpPr>
                <p:nvPr/>
              </p:nvSpPr>
              <p:spPr bwMode="auto">
                <a:xfrm>
                  <a:off x="8786" y="7847"/>
                  <a:ext cx="1739" cy="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lnSpc>
                      <a:spcPct val="110000"/>
                    </a:lnSpc>
                    <a:spcBef>
                      <a:spcPct val="0"/>
                    </a:spcBef>
                    <a:buNone/>
                  </a:pPr>
                  <a:r>
                    <a:rPr lang="zh-CN" altLang="en-US" sz="1400" dirty="0">
                      <a:latin typeface="+mn-ea"/>
                      <a:sym typeface="微软雅黑" panose="020B0503020204020204" pitchFamily="34" charset="-122"/>
                    </a:rPr>
                    <a:t>机械工程硕士，负责公司产品外观及机械结构设计，开展监测平台的设计与实现。</a:t>
                  </a:r>
                </a:p>
              </p:txBody>
            </p:sp>
            <p:pic>
              <p:nvPicPr>
                <p:cNvPr id="37" name="图片 36">
                  <a:extLst>
                    <a:ext uri="{FF2B5EF4-FFF2-40B4-BE49-F238E27FC236}">
                      <a16:creationId xmlns:a16="http://schemas.microsoft.com/office/drawing/2014/main" id="{D8527B3B-8B6F-435F-9008-028766CB4E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072" t="11697" r="15754" b="38010"/>
                <a:stretch>
                  <a:fillRect/>
                </a:stretch>
              </p:blipFill>
              <p:spPr>
                <a:xfrm>
                  <a:off x="8336" y="4220"/>
                  <a:ext cx="2396" cy="2396"/>
                </a:xfrm>
                <a:prstGeom prst="ellipse">
                  <a:avLst/>
                </a:prstGeom>
                <a:ln>
                  <a:noFill/>
                </a:ln>
                <a:effectLst>
                  <a:softEdge rad="112500"/>
                </a:effectLst>
              </p:spPr>
            </p:pic>
            <p:cxnSp>
              <p:nvCxnSpPr>
                <p:cNvPr id="38" name="肘形连接符 105">
                  <a:extLst>
                    <a:ext uri="{FF2B5EF4-FFF2-40B4-BE49-F238E27FC236}">
                      <a16:creationId xmlns:a16="http://schemas.microsoft.com/office/drawing/2014/main" id="{1CBA6F93-516C-4061-86AC-198C69F8B810}"/>
                    </a:ext>
                  </a:extLst>
                </p:cNvPr>
                <p:cNvCxnSpPr/>
                <p:nvPr/>
              </p:nvCxnSpPr>
              <p:spPr>
                <a:xfrm rot="16200000" flipV="1">
                  <a:off x="5850" y="5249"/>
                  <a:ext cx="7697" cy="2369"/>
                </a:xfrm>
                <a:prstGeom prst="bentConnector3">
                  <a:avLst>
                    <a:gd name="adj1" fmla="val 99942"/>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grpSp>
      <p:cxnSp>
        <p:nvCxnSpPr>
          <p:cNvPr id="39" name="肘形连接符 81">
            <a:extLst>
              <a:ext uri="{FF2B5EF4-FFF2-40B4-BE49-F238E27FC236}">
                <a16:creationId xmlns:a16="http://schemas.microsoft.com/office/drawing/2014/main" id="{9C8A90CB-6CBD-4377-8AF7-4EF18518DC83}"/>
              </a:ext>
            </a:extLst>
          </p:cNvPr>
          <p:cNvCxnSpPr/>
          <p:nvPr/>
        </p:nvCxnSpPr>
        <p:spPr>
          <a:xfrm rot="16200000" flipV="1">
            <a:off x="8491776" y="2788404"/>
            <a:ext cx="4839611" cy="2287505"/>
          </a:xfrm>
          <a:prstGeom prst="bentConnector3">
            <a:avLst>
              <a:gd name="adj1" fmla="val 99721"/>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D1DEE25E-4B47-4C93-B4D0-D4CCB35994B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5294" b="15897"/>
          <a:stretch>
            <a:fillRect/>
          </a:stretch>
        </p:blipFill>
        <p:spPr>
          <a:xfrm>
            <a:off x="2653049" y="2572848"/>
            <a:ext cx="1492538" cy="1460543"/>
          </a:xfrm>
          <a:prstGeom prst="ellipse">
            <a:avLst/>
          </a:prstGeom>
          <a:ln>
            <a:noFill/>
          </a:ln>
          <a:effectLst>
            <a:softEdge rad="112500"/>
          </a:effectLst>
        </p:spPr>
      </p:pic>
      <p:pic>
        <p:nvPicPr>
          <p:cNvPr id="41" name="图片 40">
            <a:extLst>
              <a:ext uri="{FF2B5EF4-FFF2-40B4-BE49-F238E27FC236}">
                <a16:creationId xmlns:a16="http://schemas.microsoft.com/office/drawing/2014/main" id="{99911C32-40C5-4AB9-90B6-120501619A1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883" t="19922" r="7999" b="12667"/>
          <a:stretch>
            <a:fillRect/>
          </a:stretch>
        </p:blipFill>
        <p:spPr>
          <a:xfrm rot="16200000">
            <a:off x="9536387" y="2511402"/>
            <a:ext cx="1467825" cy="1531993"/>
          </a:xfrm>
          <a:prstGeom prst="ellipse">
            <a:avLst/>
          </a:prstGeom>
          <a:ln>
            <a:noFill/>
          </a:ln>
          <a:effectLst>
            <a:softEdge rad="112500"/>
          </a:effectLst>
        </p:spPr>
      </p:pic>
      <p:grpSp>
        <p:nvGrpSpPr>
          <p:cNvPr id="42" name="组合 41">
            <a:extLst>
              <a:ext uri="{FF2B5EF4-FFF2-40B4-BE49-F238E27FC236}">
                <a16:creationId xmlns:a16="http://schemas.microsoft.com/office/drawing/2014/main" id="{BBECF9B3-BCEB-452E-8239-5C4115A7E260}"/>
              </a:ext>
            </a:extLst>
          </p:cNvPr>
          <p:cNvGrpSpPr/>
          <p:nvPr/>
        </p:nvGrpSpPr>
        <p:grpSpPr>
          <a:xfrm>
            <a:off x="5212487" y="1507893"/>
            <a:ext cx="3060297" cy="4884218"/>
            <a:chOff x="10897" y="2591"/>
            <a:chExt cx="4819" cy="7692"/>
          </a:xfrm>
        </p:grpSpPr>
        <p:sp>
          <p:nvSpPr>
            <p:cNvPr id="43" name="Rectangle 60">
              <a:extLst>
                <a:ext uri="{FF2B5EF4-FFF2-40B4-BE49-F238E27FC236}">
                  <a16:creationId xmlns:a16="http://schemas.microsoft.com/office/drawing/2014/main" id="{7279FE53-82C5-4895-B064-6AD9A2FD1699}"/>
                </a:ext>
              </a:extLst>
            </p:cNvPr>
            <p:cNvSpPr/>
            <p:nvPr/>
          </p:nvSpPr>
          <p:spPr>
            <a:xfrm>
              <a:off x="12503" y="4281"/>
              <a:ext cx="3170" cy="727"/>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b="1" dirty="0">
                  <a:latin typeface="+mn-ea"/>
                  <a:cs typeface="Calibri" panose="020F0502020204030204" pitchFamily="34" charset="0"/>
                </a:rPr>
                <a:t>许自强</a:t>
              </a:r>
              <a:endParaRPr lang="en-US" altLang="zh-CN" sz="2400" b="1" dirty="0">
                <a:latin typeface="+mn-ea"/>
                <a:cs typeface="Calibri" panose="020F0502020204030204" pitchFamily="34" charset="0"/>
              </a:endParaRPr>
            </a:p>
          </p:txBody>
        </p:sp>
        <p:sp>
          <p:nvSpPr>
            <p:cNvPr id="44" name="Rectangle 60">
              <a:extLst>
                <a:ext uri="{FF2B5EF4-FFF2-40B4-BE49-F238E27FC236}">
                  <a16:creationId xmlns:a16="http://schemas.microsoft.com/office/drawing/2014/main" id="{59A0C0ED-828B-41C5-9462-535155C38A7C}"/>
                </a:ext>
              </a:extLst>
            </p:cNvPr>
            <p:cNvSpPr/>
            <p:nvPr/>
          </p:nvSpPr>
          <p:spPr>
            <a:xfrm>
              <a:off x="12546" y="7175"/>
              <a:ext cx="3170" cy="727"/>
            </a:xfrm>
            <a:prstGeom prst="rect">
              <a:avLst/>
            </a:prstGeom>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b="1" dirty="0">
                  <a:latin typeface="+mn-ea"/>
                  <a:cs typeface="Calibri" panose="020F0502020204030204" pitchFamily="34" charset="0"/>
                </a:rPr>
                <a:t>纪欣欣</a:t>
              </a:r>
              <a:endParaRPr lang="en-US" altLang="zh-CN" sz="2400" b="1" dirty="0">
                <a:latin typeface="+mn-ea"/>
                <a:cs typeface="Calibri" panose="020F0502020204030204" pitchFamily="34" charset="0"/>
              </a:endParaRPr>
            </a:p>
          </p:txBody>
        </p:sp>
        <p:grpSp>
          <p:nvGrpSpPr>
            <p:cNvPr id="45" name="组合 44">
              <a:extLst>
                <a:ext uri="{FF2B5EF4-FFF2-40B4-BE49-F238E27FC236}">
                  <a16:creationId xmlns:a16="http://schemas.microsoft.com/office/drawing/2014/main" id="{77964AA7-785E-45D9-9E0D-7C1BC3C91B33}"/>
                </a:ext>
              </a:extLst>
            </p:cNvPr>
            <p:cNvGrpSpPr/>
            <p:nvPr/>
          </p:nvGrpSpPr>
          <p:grpSpPr>
            <a:xfrm>
              <a:off x="10897" y="2591"/>
              <a:ext cx="4122" cy="7692"/>
              <a:chOff x="10897" y="2591"/>
              <a:chExt cx="4122" cy="7692"/>
            </a:xfrm>
          </p:grpSpPr>
          <p:sp>
            <p:nvSpPr>
              <p:cNvPr id="46" name="椭圆 45">
                <a:extLst>
                  <a:ext uri="{FF2B5EF4-FFF2-40B4-BE49-F238E27FC236}">
                    <a16:creationId xmlns:a16="http://schemas.microsoft.com/office/drawing/2014/main" id="{07DEA72C-76AC-41C1-8AF6-138E4A2C9A69}"/>
                  </a:ext>
                </a:extLst>
              </p:cNvPr>
              <p:cNvSpPr>
                <a:spLocks noChangeArrowheads="1"/>
              </p:cNvSpPr>
              <p:nvPr/>
            </p:nvSpPr>
            <p:spPr bwMode="auto">
              <a:xfrm>
                <a:off x="10951" y="4281"/>
                <a:ext cx="2359" cy="2270"/>
              </a:xfrm>
              <a:prstGeom prst="ellipse">
                <a:avLst/>
              </a:prstGeom>
              <a:solidFill>
                <a:srgbClr val="5B9BD5"/>
              </a:solidFill>
              <a:ln w="57150">
                <a:solidFill>
                  <a:srgbClr val="FFFFFF"/>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eaLnBrk="1" hangingPunct="1">
                  <a:spcBef>
                    <a:spcPct val="0"/>
                  </a:spcBef>
                  <a:buFont typeface="Arial" panose="020B0604020202020204" pitchFamily="34" charset="0"/>
                  <a:buNone/>
                </a:pPr>
                <a:endParaRPr lang="zh-CN" altLang="zh-CN" sz="2400">
                  <a:solidFill>
                    <a:srgbClr val="FFFFFF"/>
                  </a:solidFill>
                  <a:latin typeface="+mn-ea"/>
                  <a:sym typeface="微软雅黑" panose="020B0503020204020204" pitchFamily="34" charset="-122"/>
                </a:endParaRPr>
              </a:p>
            </p:txBody>
          </p:sp>
          <p:sp>
            <p:nvSpPr>
              <p:cNvPr id="47" name="矩形 46">
                <a:extLst>
                  <a:ext uri="{FF2B5EF4-FFF2-40B4-BE49-F238E27FC236}">
                    <a16:creationId xmlns:a16="http://schemas.microsoft.com/office/drawing/2014/main" id="{B28A2019-EE27-4525-AC1B-F0D73CEA4F79}"/>
                  </a:ext>
                </a:extLst>
              </p:cNvPr>
              <p:cNvSpPr>
                <a:spLocks noChangeArrowheads="1"/>
              </p:cNvSpPr>
              <p:nvPr/>
            </p:nvSpPr>
            <p:spPr bwMode="auto">
              <a:xfrm>
                <a:off x="13233" y="4925"/>
                <a:ext cx="1754" cy="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lnSpc>
                    <a:spcPct val="110000"/>
                  </a:lnSpc>
                  <a:spcBef>
                    <a:spcPct val="0"/>
                  </a:spcBef>
                  <a:buNone/>
                </a:pPr>
                <a:r>
                  <a:rPr lang="zh-CN" altLang="en-US" sz="1400" dirty="0">
                    <a:latin typeface="+mn-ea"/>
                    <a:sym typeface="微软雅黑" panose="020B0503020204020204" pitchFamily="34" charset="-122"/>
                  </a:rPr>
                  <a:t>电气工程博士，负责人工智能算法理论的相关研究。</a:t>
                </a:r>
              </a:p>
            </p:txBody>
          </p:sp>
          <p:sp>
            <p:nvSpPr>
              <p:cNvPr id="48" name="椭圆 47">
                <a:extLst>
                  <a:ext uri="{FF2B5EF4-FFF2-40B4-BE49-F238E27FC236}">
                    <a16:creationId xmlns:a16="http://schemas.microsoft.com/office/drawing/2014/main" id="{657C527A-0508-4588-B3E2-21FEEC03BE09}"/>
                  </a:ext>
                </a:extLst>
              </p:cNvPr>
              <p:cNvSpPr>
                <a:spLocks noChangeArrowheads="1"/>
              </p:cNvSpPr>
              <p:nvPr/>
            </p:nvSpPr>
            <p:spPr bwMode="auto">
              <a:xfrm>
                <a:off x="10968" y="6999"/>
                <a:ext cx="2359" cy="2270"/>
              </a:xfrm>
              <a:prstGeom prst="ellipse">
                <a:avLst/>
              </a:prstGeom>
              <a:solidFill>
                <a:srgbClr val="5B9BD5"/>
              </a:solidFill>
              <a:ln w="57150">
                <a:solidFill>
                  <a:srgbClr val="FFFFFF"/>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eaLnBrk="1" hangingPunct="1">
                  <a:spcBef>
                    <a:spcPct val="0"/>
                  </a:spcBef>
                  <a:buFont typeface="Arial" panose="020B0604020202020204" pitchFamily="34" charset="0"/>
                  <a:buNone/>
                </a:pPr>
                <a:endParaRPr lang="zh-CN" altLang="zh-CN" sz="2400">
                  <a:solidFill>
                    <a:srgbClr val="FFFFFF"/>
                  </a:solidFill>
                  <a:latin typeface="+mn-ea"/>
                  <a:sym typeface="微软雅黑" panose="020B0503020204020204" pitchFamily="34" charset="-122"/>
                </a:endParaRPr>
              </a:p>
            </p:txBody>
          </p:sp>
          <p:sp>
            <p:nvSpPr>
              <p:cNvPr id="49" name="矩形 48">
                <a:extLst>
                  <a:ext uri="{FF2B5EF4-FFF2-40B4-BE49-F238E27FC236}">
                    <a16:creationId xmlns:a16="http://schemas.microsoft.com/office/drawing/2014/main" id="{30DFCA66-056D-498A-9610-C12D334D5D19}"/>
                  </a:ext>
                </a:extLst>
              </p:cNvPr>
              <p:cNvSpPr>
                <a:spLocks noChangeArrowheads="1"/>
              </p:cNvSpPr>
              <p:nvPr/>
            </p:nvSpPr>
            <p:spPr bwMode="auto">
              <a:xfrm>
                <a:off x="13370" y="7902"/>
                <a:ext cx="1534" cy="2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lnSpc>
                    <a:spcPct val="110000"/>
                  </a:lnSpc>
                  <a:spcBef>
                    <a:spcPct val="0"/>
                  </a:spcBef>
                  <a:buNone/>
                </a:pPr>
                <a:r>
                  <a:rPr lang="zh-CN" altLang="en-US" sz="1400" dirty="0">
                    <a:latin typeface="+mn-ea"/>
                    <a:sym typeface="微软雅黑" panose="020B0503020204020204" pitchFamily="34" charset="-122"/>
                  </a:rPr>
                  <a:t>电气工程硕士，负责人工智能算法模型的训练和调参。</a:t>
                </a:r>
              </a:p>
            </p:txBody>
          </p:sp>
          <p:sp>
            <p:nvSpPr>
              <p:cNvPr id="50" name="矩形 49">
                <a:extLst>
                  <a:ext uri="{FF2B5EF4-FFF2-40B4-BE49-F238E27FC236}">
                    <a16:creationId xmlns:a16="http://schemas.microsoft.com/office/drawing/2014/main" id="{F5EC1663-418B-4A08-B348-4617444DD203}"/>
                  </a:ext>
                </a:extLst>
              </p:cNvPr>
              <p:cNvSpPr/>
              <p:nvPr/>
            </p:nvSpPr>
            <p:spPr>
              <a:xfrm>
                <a:off x="10897" y="2759"/>
                <a:ext cx="2982" cy="727"/>
              </a:xfrm>
              <a:prstGeom prst="rect">
                <a:avLst/>
              </a:prstGeom>
            </p:spPr>
            <p:txBody>
              <a:bodyPr wrap="square">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defRPr/>
                </a:pPr>
                <a:r>
                  <a:rPr lang="zh-CN" altLang="en-US" sz="2400" dirty="0">
                    <a:solidFill>
                      <a:schemeClr val="tx1">
                        <a:lumMod val="85000"/>
                        <a:lumOff val="15000"/>
                      </a:schemeClr>
                    </a:solidFill>
                    <a:latin typeface="+mn-ea"/>
                    <a:cs typeface="Calibri" panose="020F0502020204030204" pitchFamily="34" charset="0"/>
                  </a:rPr>
                  <a:t>算法研究</a:t>
                </a:r>
                <a:endParaRPr lang="en-US" altLang="zh-CN" sz="2000" dirty="0">
                  <a:solidFill>
                    <a:schemeClr val="tx1">
                      <a:lumMod val="85000"/>
                      <a:lumOff val="15000"/>
                    </a:schemeClr>
                  </a:solidFill>
                  <a:latin typeface="+mn-ea"/>
                  <a:cs typeface="Calibri" panose="020F0502020204030204" pitchFamily="34" charset="0"/>
                </a:endParaRPr>
              </a:p>
            </p:txBody>
          </p:sp>
          <p:cxnSp>
            <p:nvCxnSpPr>
              <p:cNvPr id="51" name="肘形连接符 95">
                <a:extLst>
                  <a:ext uri="{FF2B5EF4-FFF2-40B4-BE49-F238E27FC236}">
                    <a16:creationId xmlns:a16="http://schemas.microsoft.com/office/drawing/2014/main" id="{FCBBEB9F-5D1E-4AEE-A70D-474D85C6F95F}"/>
                  </a:ext>
                </a:extLst>
              </p:cNvPr>
              <p:cNvCxnSpPr/>
              <p:nvPr/>
            </p:nvCxnSpPr>
            <p:spPr>
              <a:xfrm rot="16200000" flipV="1">
                <a:off x="9296" y="4559"/>
                <a:ext cx="7692" cy="3755"/>
              </a:xfrm>
              <a:prstGeom prst="bentConnector3">
                <a:avLst>
                  <a:gd name="adj1" fmla="val 99924"/>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7295C5A9-98DF-4E4B-B2CF-4768B87B55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383" t="28864" r="6846" b="4627"/>
              <a:stretch>
                <a:fillRect/>
              </a:stretch>
            </p:blipFill>
            <p:spPr>
              <a:xfrm>
                <a:off x="11005" y="7018"/>
                <a:ext cx="2284" cy="2237"/>
              </a:xfrm>
              <a:prstGeom prst="ellipse">
                <a:avLst/>
              </a:prstGeom>
              <a:ln>
                <a:noFill/>
              </a:ln>
              <a:effectLst>
                <a:softEdge rad="112500"/>
              </a:effectLst>
            </p:spPr>
          </p:pic>
          <p:pic>
            <p:nvPicPr>
              <p:cNvPr id="53" name="图片 52">
                <a:extLst>
                  <a:ext uri="{FF2B5EF4-FFF2-40B4-BE49-F238E27FC236}">
                    <a16:creationId xmlns:a16="http://schemas.microsoft.com/office/drawing/2014/main" id="{B3BBBA8B-EDE2-48CE-A09F-097749A3036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71" t="8149" r="-471" b="14313"/>
              <a:stretch>
                <a:fillRect/>
              </a:stretch>
            </p:blipFill>
            <p:spPr>
              <a:xfrm rot="16200000">
                <a:off x="10983" y="4243"/>
                <a:ext cx="2346" cy="2425"/>
              </a:xfrm>
              <a:prstGeom prst="ellipse">
                <a:avLst/>
              </a:prstGeom>
              <a:ln>
                <a:noFill/>
              </a:ln>
              <a:effectLst>
                <a:softEdge rad="112500"/>
              </a:effectLst>
            </p:spPr>
          </p:pic>
        </p:grpSp>
      </p:grpSp>
      <p:pic>
        <p:nvPicPr>
          <p:cNvPr id="54" name="图片 53">
            <a:extLst>
              <a:ext uri="{FF2B5EF4-FFF2-40B4-BE49-F238E27FC236}">
                <a16:creationId xmlns:a16="http://schemas.microsoft.com/office/drawing/2014/main" id="{54E1CF79-457A-4C3F-85E8-6BEC378601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548" y="4410644"/>
            <a:ext cx="1247263" cy="1180336"/>
          </a:xfrm>
          <a:prstGeom prst="ellipse">
            <a:avLst/>
          </a:prstGeom>
          <a:ln>
            <a:noFill/>
          </a:ln>
          <a:effectLst>
            <a:softEdge rad="112500"/>
          </a:effectLst>
        </p:spPr>
      </p:pic>
      <p:pic>
        <p:nvPicPr>
          <p:cNvPr id="55" name="图片 54">
            <a:extLst>
              <a:ext uri="{FF2B5EF4-FFF2-40B4-BE49-F238E27FC236}">
                <a16:creationId xmlns:a16="http://schemas.microsoft.com/office/drawing/2014/main" id="{8E27F1C2-465B-4711-A46D-86E76A5682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18498" y="4486668"/>
            <a:ext cx="1391986" cy="1104311"/>
          </a:xfrm>
          <a:prstGeom prst="ellipse">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4"/>
          <p:cNvSpPr txBox="1">
            <a:spLocks noChangeArrowheads="1"/>
          </p:cNvSpPr>
          <p:nvPr/>
        </p:nvSpPr>
        <p:spPr bwMode="auto">
          <a:xfrm>
            <a:off x="618490" y="1189990"/>
            <a:ext cx="3133725" cy="368300"/>
          </a:xfrm>
          <a:prstGeom prst="rect">
            <a:avLst/>
          </a:prstGeom>
          <a:solidFill>
            <a:srgbClr val="00479D"/>
          </a:solidFill>
          <a:ln w="9525">
            <a:noFill/>
            <a:miter lim="800000"/>
          </a:ln>
        </p:spPr>
        <p:txBody>
          <a:bodyPr wrap="square">
            <a:spAutoFit/>
          </a:bodyPr>
          <a:lstStyle/>
          <a:p>
            <a:pPr indent="0">
              <a:buSzPct val="70000"/>
              <a:buFont typeface="Wingdings" panose="05000000000000000000"/>
              <a:buNone/>
            </a:pPr>
            <a:r>
              <a:rPr lang="zh-CN" altLang="en-US" b="1" dirty="0">
                <a:solidFill>
                  <a:schemeClr val="bg1"/>
                </a:solidFill>
                <a:latin typeface="宋体" panose="02010600030101010101" pitchFamily="2" charset="-122"/>
                <a:ea typeface="宋体" panose="02010600030101010101" pitchFamily="2" charset="-122"/>
                <a:sym typeface="+mn-ea"/>
              </a:rPr>
              <a:t>组织架构图</a:t>
            </a:r>
          </a:p>
        </p:txBody>
      </p:sp>
      <p:sp>
        <p:nvSpPr>
          <p:cNvPr id="5" name="矩形 4"/>
          <p:cNvSpPr/>
          <p:nvPr/>
        </p:nvSpPr>
        <p:spPr bwMode="auto">
          <a:xfrm>
            <a:off x="661035" y="321945"/>
            <a:ext cx="4928870"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1.3  公司组织架构</a:t>
            </a:r>
          </a:p>
        </p:txBody>
      </p:sp>
      <p:sp>
        <p:nvSpPr>
          <p:cNvPr id="2" name="矩形 1">
            <a:extLst>
              <a:ext uri="{FF2B5EF4-FFF2-40B4-BE49-F238E27FC236}">
                <a16:creationId xmlns:a16="http://schemas.microsoft.com/office/drawing/2014/main" id="{D5161E9A-E62A-4DFD-953E-DE1A404EE643}"/>
              </a:ext>
            </a:extLst>
          </p:cNvPr>
          <p:cNvSpPr/>
          <p:nvPr/>
        </p:nvSpPr>
        <p:spPr>
          <a:xfrm>
            <a:off x="5204885" y="1959818"/>
            <a:ext cx="187220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董事长</a:t>
            </a:r>
          </a:p>
        </p:txBody>
      </p:sp>
      <p:sp>
        <p:nvSpPr>
          <p:cNvPr id="3" name="矩形 2">
            <a:extLst>
              <a:ext uri="{FF2B5EF4-FFF2-40B4-BE49-F238E27FC236}">
                <a16:creationId xmlns:a16="http://schemas.microsoft.com/office/drawing/2014/main" id="{11EFC932-3779-43A4-B0D2-DFA029AEE387}"/>
              </a:ext>
            </a:extLst>
          </p:cNvPr>
          <p:cNvSpPr/>
          <p:nvPr/>
        </p:nvSpPr>
        <p:spPr>
          <a:xfrm>
            <a:off x="299749" y="4803914"/>
            <a:ext cx="187220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硬件研发</a:t>
            </a:r>
          </a:p>
        </p:txBody>
      </p:sp>
      <p:sp>
        <p:nvSpPr>
          <p:cNvPr id="8" name="矩形 7">
            <a:extLst>
              <a:ext uri="{FF2B5EF4-FFF2-40B4-BE49-F238E27FC236}">
                <a16:creationId xmlns:a16="http://schemas.microsoft.com/office/drawing/2014/main" id="{D028AF4B-07B3-4862-AA9D-FEE8FC7DEA9F}"/>
              </a:ext>
            </a:extLst>
          </p:cNvPr>
          <p:cNvSpPr/>
          <p:nvPr/>
        </p:nvSpPr>
        <p:spPr>
          <a:xfrm>
            <a:off x="2744638" y="4803914"/>
            <a:ext cx="187220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软件开发</a:t>
            </a:r>
          </a:p>
        </p:txBody>
      </p:sp>
      <p:sp>
        <p:nvSpPr>
          <p:cNvPr id="10" name="矩形 9">
            <a:extLst>
              <a:ext uri="{FF2B5EF4-FFF2-40B4-BE49-F238E27FC236}">
                <a16:creationId xmlns:a16="http://schemas.microsoft.com/office/drawing/2014/main" id="{ABCE934F-9AC2-4FE7-8787-A52560266BE2}"/>
              </a:ext>
            </a:extLst>
          </p:cNvPr>
          <p:cNvSpPr/>
          <p:nvPr/>
        </p:nvSpPr>
        <p:spPr>
          <a:xfrm>
            <a:off x="5204885" y="4803914"/>
            <a:ext cx="187220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算法研究</a:t>
            </a:r>
          </a:p>
        </p:txBody>
      </p:sp>
      <p:sp>
        <p:nvSpPr>
          <p:cNvPr id="12" name="矩形 11">
            <a:extLst>
              <a:ext uri="{FF2B5EF4-FFF2-40B4-BE49-F238E27FC236}">
                <a16:creationId xmlns:a16="http://schemas.microsoft.com/office/drawing/2014/main" id="{BA12FEAD-6FA3-4839-A615-D70809D173BA}"/>
              </a:ext>
            </a:extLst>
          </p:cNvPr>
          <p:cNvSpPr/>
          <p:nvPr/>
        </p:nvSpPr>
        <p:spPr>
          <a:xfrm>
            <a:off x="7633414" y="4803914"/>
            <a:ext cx="187220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营销推广</a:t>
            </a:r>
          </a:p>
        </p:txBody>
      </p:sp>
      <p:sp>
        <p:nvSpPr>
          <p:cNvPr id="14" name="矩形 13">
            <a:extLst>
              <a:ext uri="{FF2B5EF4-FFF2-40B4-BE49-F238E27FC236}">
                <a16:creationId xmlns:a16="http://schemas.microsoft.com/office/drawing/2014/main" id="{B14B887D-57C6-4DD4-B294-07061FC37686}"/>
              </a:ext>
            </a:extLst>
          </p:cNvPr>
          <p:cNvSpPr/>
          <p:nvPr/>
        </p:nvSpPr>
        <p:spPr>
          <a:xfrm>
            <a:off x="9983638" y="4803914"/>
            <a:ext cx="187220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人事财务</a:t>
            </a:r>
          </a:p>
        </p:txBody>
      </p:sp>
      <p:sp>
        <p:nvSpPr>
          <p:cNvPr id="16" name="矩形 15">
            <a:extLst>
              <a:ext uri="{FF2B5EF4-FFF2-40B4-BE49-F238E27FC236}">
                <a16:creationId xmlns:a16="http://schemas.microsoft.com/office/drawing/2014/main" id="{32D8A26D-F182-4047-BB16-F1C985CF261C}"/>
              </a:ext>
            </a:extLst>
          </p:cNvPr>
          <p:cNvSpPr/>
          <p:nvPr/>
        </p:nvSpPr>
        <p:spPr>
          <a:xfrm>
            <a:off x="4754545" y="3360657"/>
            <a:ext cx="277288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总经理办公室</a:t>
            </a:r>
          </a:p>
        </p:txBody>
      </p:sp>
      <p:cxnSp>
        <p:nvCxnSpPr>
          <p:cNvPr id="18" name="直接箭头连接符 17">
            <a:extLst>
              <a:ext uri="{FF2B5EF4-FFF2-40B4-BE49-F238E27FC236}">
                <a16:creationId xmlns:a16="http://schemas.microsoft.com/office/drawing/2014/main" id="{4BB57F78-CD64-4932-8B6D-2029447A4830}"/>
              </a:ext>
            </a:extLst>
          </p:cNvPr>
          <p:cNvCxnSpPr>
            <a:stCxn id="2" idx="2"/>
            <a:endCxn id="16" idx="0"/>
          </p:cNvCxnSpPr>
          <p:nvPr/>
        </p:nvCxnSpPr>
        <p:spPr>
          <a:xfrm>
            <a:off x="6140989" y="2823914"/>
            <a:ext cx="0" cy="5367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直接箭头连接符 19">
            <a:extLst>
              <a:ext uri="{FF2B5EF4-FFF2-40B4-BE49-F238E27FC236}">
                <a16:creationId xmlns:a16="http://schemas.microsoft.com/office/drawing/2014/main" id="{29ED1A0A-EC3C-4890-8E69-E247C539E68F}"/>
              </a:ext>
            </a:extLst>
          </p:cNvPr>
          <p:cNvCxnSpPr>
            <a:cxnSpLocks/>
            <a:stCxn id="16" idx="2"/>
            <a:endCxn id="10" idx="0"/>
          </p:cNvCxnSpPr>
          <p:nvPr/>
        </p:nvCxnSpPr>
        <p:spPr>
          <a:xfrm>
            <a:off x="6140989" y="4224753"/>
            <a:ext cx="0" cy="5791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a:extLst>
              <a:ext uri="{FF2B5EF4-FFF2-40B4-BE49-F238E27FC236}">
                <a16:creationId xmlns:a16="http://schemas.microsoft.com/office/drawing/2014/main" id="{D21A9CE7-C836-45AD-B0C3-E35BE316FA74}"/>
              </a:ext>
            </a:extLst>
          </p:cNvPr>
          <p:cNvCxnSpPr>
            <a:cxnSpLocks/>
            <a:stCxn id="16" idx="2"/>
            <a:endCxn id="8" idx="0"/>
          </p:cNvCxnSpPr>
          <p:nvPr/>
        </p:nvCxnSpPr>
        <p:spPr>
          <a:xfrm flipH="1">
            <a:off x="3680742" y="4224753"/>
            <a:ext cx="2460247" cy="5791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a:extLst>
              <a:ext uri="{FF2B5EF4-FFF2-40B4-BE49-F238E27FC236}">
                <a16:creationId xmlns:a16="http://schemas.microsoft.com/office/drawing/2014/main" id="{0C2B9D3F-C25D-4BB7-B041-335F28641E30}"/>
              </a:ext>
            </a:extLst>
          </p:cNvPr>
          <p:cNvCxnSpPr>
            <a:cxnSpLocks/>
            <a:stCxn id="16" idx="2"/>
            <a:endCxn id="3" idx="0"/>
          </p:cNvCxnSpPr>
          <p:nvPr/>
        </p:nvCxnSpPr>
        <p:spPr>
          <a:xfrm flipH="1">
            <a:off x="1235853" y="4224753"/>
            <a:ext cx="4905136" cy="5791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a:extLst>
              <a:ext uri="{FF2B5EF4-FFF2-40B4-BE49-F238E27FC236}">
                <a16:creationId xmlns:a16="http://schemas.microsoft.com/office/drawing/2014/main" id="{F58F7789-0E94-4DF8-9428-2EF8B545378E}"/>
              </a:ext>
            </a:extLst>
          </p:cNvPr>
          <p:cNvCxnSpPr>
            <a:cxnSpLocks/>
            <a:stCxn id="16" idx="2"/>
            <a:endCxn id="12" idx="0"/>
          </p:cNvCxnSpPr>
          <p:nvPr/>
        </p:nvCxnSpPr>
        <p:spPr>
          <a:xfrm>
            <a:off x="6140989" y="4224753"/>
            <a:ext cx="2428529" cy="5791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直接箭头连接符 33">
            <a:extLst>
              <a:ext uri="{FF2B5EF4-FFF2-40B4-BE49-F238E27FC236}">
                <a16:creationId xmlns:a16="http://schemas.microsoft.com/office/drawing/2014/main" id="{605712B8-8473-42A3-A3B9-AAD65BD1DD88}"/>
              </a:ext>
            </a:extLst>
          </p:cNvPr>
          <p:cNvCxnSpPr>
            <a:cxnSpLocks/>
            <a:stCxn id="16" idx="2"/>
            <a:endCxn id="14" idx="0"/>
          </p:cNvCxnSpPr>
          <p:nvPr/>
        </p:nvCxnSpPr>
        <p:spPr>
          <a:xfrm>
            <a:off x="6140989" y="4224753"/>
            <a:ext cx="4778753" cy="5791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563245" y="405765"/>
            <a:ext cx="4750435"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1.4  主要资质</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及荣誉</a:t>
            </a:r>
          </a:p>
        </p:txBody>
      </p:sp>
      <p:pic>
        <p:nvPicPr>
          <p:cNvPr id="15" name="图片 14">
            <a:extLst>
              <a:ext uri="{FF2B5EF4-FFF2-40B4-BE49-F238E27FC236}">
                <a16:creationId xmlns:a16="http://schemas.microsoft.com/office/drawing/2014/main" id="{39AC666A-E87B-4FD1-B073-F383548F9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74" y="1376426"/>
            <a:ext cx="3011473" cy="4267200"/>
          </a:xfrm>
          <a:prstGeom prst="rect">
            <a:avLst/>
          </a:prstGeom>
        </p:spPr>
      </p:pic>
      <p:pic>
        <p:nvPicPr>
          <p:cNvPr id="18" name="图片 17">
            <a:extLst>
              <a:ext uri="{FF2B5EF4-FFF2-40B4-BE49-F238E27FC236}">
                <a16:creationId xmlns:a16="http://schemas.microsoft.com/office/drawing/2014/main" id="{C3C50DE3-FAD0-4A9F-B7C2-C0E6795B72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5335" y="1071779"/>
            <a:ext cx="1513988" cy="2328548"/>
          </a:xfrm>
          <a:prstGeom prst="rect">
            <a:avLst/>
          </a:prstGeom>
        </p:spPr>
      </p:pic>
      <p:pic>
        <p:nvPicPr>
          <p:cNvPr id="19" name="图片 18">
            <a:extLst>
              <a:ext uri="{FF2B5EF4-FFF2-40B4-BE49-F238E27FC236}">
                <a16:creationId xmlns:a16="http://schemas.microsoft.com/office/drawing/2014/main" id="{06554A2E-6CBE-4126-9CA8-331F182C7B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0735" y="1071779"/>
            <a:ext cx="1561948" cy="2328548"/>
          </a:xfrm>
          <a:prstGeom prst="rect">
            <a:avLst/>
          </a:prstGeom>
        </p:spPr>
      </p:pic>
      <p:pic>
        <p:nvPicPr>
          <p:cNvPr id="20" name="图片 19">
            <a:extLst>
              <a:ext uri="{FF2B5EF4-FFF2-40B4-BE49-F238E27FC236}">
                <a16:creationId xmlns:a16="http://schemas.microsoft.com/office/drawing/2014/main" id="{8C9B25B6-91BF-49C9-8DCE-BB99120A78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20734" y="3504852"/>
            <a:ext cx="1561947" cy="2238691"/>
          </a:xfrm>
          <a:prstGeom prst="rect">
            <a:avLst/>
          </a:prstGeom>
        </p:spPr>
      </p:pic>
      <p:pic>
        <p:nvPicPr>
          <p:cNvPr id="21" name="图片 20">
            <a:extLst>
              <a:ext uri="{FF2B5EF4-FFF2-40B4-BE49-F238E27FC236}">
                <a16:creationId xmlns:a16="http://schemas.microsoft.com/office/drawing/2014/main" id="{C59EDDA9-EE24-431D-A5E2-B9D2585289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5336" y="3504852"/>
            <a:ext cx="1513988" cy="2238691"/>
          </a:xfrm>
          <a:prstGeom prst="rect">
            <a:avLst/>
          </a:prstGeom>
        </p:spPr>
      </p:pic>
      <p:sp>
        <p:nvSpPr>
          <p:cNvPr id="25" name="文本框 24">
            <a:extLst>
              <a:ext uri="{FF2B5EF4-FFF2-40B4-BE49-F238E27FC236}">
                <a16:creationId xmlns:a16="http://schemas.microsoft.com/office/drawing/2014/main" id="{8BCE1514-EFD5-4B7C-9908-227AFFF14DAE}"/>
              </a:ext>
            </a:extLst>
          </p:cNvPr>
          <p:cNvSpPr txBox="1"/>
          <p:nvPr/>
        </p:nvSpPr>
        <p:spPr>
          <a:xfrm>
            <a:off x="719884" y="5805904"/>
            <a:ext cx="2554066" cy="646331"/>
          </a:xfrm>
          <a:prstGeom prst="rect">
            <a:avLst/>
          </a:prstGeom>
          <a:noFill/>
        </p:spPr>
        <p:txBody>
          <a:bodyPr wrap="square">
            <a:spAutoFit/>
          </a:bodyPr>
          <a:lstStyle/>
          <a:p>
            <a:r>
              <a:rPr lang="zh-CN" altLang="en-US" sz="1800" dirty="0">
                <a:solidFill>
                  <a:schemeClr val="tx1">
                    <a:lumMod val="85000"/>
                    <a:lumOff val="15000"/>
                  </a:schemeClr>
                </a:solidFill>
                <a:latin typeface="+mn-ea"/>
                <a:cs typeface="Calibri" panose="020F0502020204030204" pitchFamily="34" charset="0"/>
              </a:rPr>
              <a:t>具备人工智能检测设备研发的</a:t>
            </a:r>
            <a:r>
              <a:rPr lang="en-US" altLang="zh-CN" sz="1800" dirty="0">
                <a:solidFill>
                  <a:schemeClr val="tx1">
                    <a:lumMod val="85000"/>
                    <a:lumOff val="15000"/>
                  </a:schemeClr>
                </a:solidFill>
                <a:latin typeface="+mn-ea"/>
                <a:cs typeface="Calibri" panose="020F0502020204030204" pitchFamily="34" charset="0"/>
              </a:rPr>
              <a:t>IOS</a:t>
            </a:r>
            <a:r>
              <a:rPr lang="zh-CN" altLang="en-US" sz="1800" dirty="0">
                <a:solidFill>
                  <a:schemeClr val="tx1">
                    <a:lumMod val="85000"/>
                    <a:lumOff val="15000"/>
                  </a:schemeClr>
                </a:solidFill>
                <a:latin typeface="+mn-ea"/>
                <a:cs typeface="Calibri" panose="020F0502020204030204" pitchFamily="34" charset="0"/>
              </a:rPr>
              <a:t>认证资质</a:t>
            </a:r>
            <a:endParaRPr lang="zh-CN" altLang="en-US" dirty="0"/>
          </a:p>
        </p:txBody>
      </p:sp>
      <p:sp>
        <p:nvSpPr>
          <p:cNvPr id="27" name="文本框 26">
            <a:extLst>
              <a:ext uri="{FF2B5EF4-FFF2-40B4-BE49-F238E27FC236}">
                <a16:creationId xmlns:a16="http://schemas.microsoft.com/office/drawing/2014/main" id="{BFBCCBEA-7674-451D-8800-C0C20A4BD465}"/>
              </a:ext>
            </a:extLst>
          </p:cNvPr>
          <p:cNvSpPr txBox="1"/>
          <p:nvPr/>
        </p:nvSpPr>
        <p:spPr>
          <a:xfrm>
            <a:off x="4559613" y="5805904"/>
            <a:ext cx="3516677" cy="646331"/>
          </a:xfrm>
          <a:prstGeom prst="rect">
            <a:avLst/>
          </a:prstGeom>
          <a:noFill/>
        </p:spPr>
        <p:txBody>
          <a:bodyPr wrap="square">
            <a:spAutoFit/>
          </a:bodyPr>
          <a:lstStyle/>
          <a:p>
            <a:r>
              <a:rPr lang="zh-CN" altLang="en-US" sz="1800" dirty="0">
                <a:solidFill>
                  <a:schemeClr val="tx1">
                    <a:lumMod val="85000"/>
                    <a:lumOff val="15000"/>
                  </a:schemeClr>
                </a:solidFill>
                <a:latin typeface="+mn-ea"/>
                <a:cs typeface="Calibri" panose="020F0502020204030204" pitchFamily="34" charset="0"/>
              </a:rPr>
              <a:t>华北电力大学高校</a:t>
            </a:r>
            <a:r>
              <a:rPr lang="en-US" altLang="zh-CN" sz="1800" dirty="0">
                <a:solidFill>
                  <a:schemeClr val="tx1">
                    <a:lumMod val="85000"/>
                    <a:lumOff val="15000"/>
                  </a:schemeClr>
                </a:solidFill>
                <a:latin typeface="+mn-ea"/>
                <a:cs typeface="Calibri" panose="020F0502020204030204" pitchFamily="34" charset="0"/>
              </a:rPr>
              <a:t>37</a:t>
            </a:r>
            <a:r>
              <a:rPr lang="zh-CN" altLang="en-US" sz="1800" dirty="0">
                <a:solidFill>
                  <a:schemeClr val="tx1">
                    <a:lumMod val="85000"/>
                    <a:lumOff val="15000"/>
                  </a:schemeClr>
                </a:solidFill>
                <a:latin typeface="+mn-ea"/>
                <a:cs typeface="Calibri" panose="020F0502020204030204" pitchFamily="34" charset="0"/>
              </a:rPr>
              <a:t>项核心专利无条件无限期授权给公司使用</a:t>
            </a:r>
            <a:endParaRPr lang="zh-CN" altLang="en-US" dirty="0"/>
          </a:p>
        </p:txBody>
      </p:sp>
      <p:sp>
        <p:nvSpPr>
          <p:cNvPr id="29" name="文本框 28">
            <a:extLst>
              <a:ext uri="{FF2B5EF4-FFF2-40B4-BE49-F238E27FC236}">
                <a16:creationId xmlns:a16="http://schemas.microsoft.com/office/drawing/2014/main" id="{72EDFBAE-D527-45C6-AFBA-295B1927924B}"/>
              </a:ext>
            </a:extLst>
          </p:cNvPr>
          <p:cNvSpPr txBox="1"/>
          <p:nvPr/>
        </p:nvSpPr>
        <p:spPr>
          <a:xfrm>
            <a:off x="9233021" y="5805904"/>
            <a:ext cx="2444627" cy="646331"/>
          </a:xfrm>
          <a:prstGeom prst="rect">
            <a:avLst/>
          </a:prstGeom>
          <a:noFill/>
        </p:spPr>
        <p:txBody>
          <a:bodyPr wrap="square">
            <a:spAutoFit/>
          </a:bodyPr>
          <a:lstStyle/>
          <a:p>
            <a:r>
              <a:rPr lang="zh-CN" altLang="en-US" sz="1800" dirty="0">
                <a:solidFill>
                  <a:schemeClr val="tx1">
                    <a:lumMod val="85000"/>
                    <a:lumOff val="15000"/>
                  </a:schemeClr>
                </a:solidFill>
                <a:latin typeface="+mn-ea"/>
                <a:cs typeface="Calibri" panose="020F0502020204030204" pitchFamily="34" charset="0"/>
              </a:rPr>
              <a:t>今年</a:t>
            </a:r>
            <a:r>
              <a:rPr lang="en-US" altLang="zh-CN" sz="1800" dirty="0">
                <a:solidFill>
                  <a:schemeClr val="tx1">
                    <a:lumMod val="85000"/>
                    <a:lumOff val="15000"/>
                  </a:schemeClr>
                </a:solidFill>
                <a:latin typeface="+mn-ea"/>
                <a:cs typeface="Calibri" panose="020F0502020204030204" pitchFamily="34" charset="0"/>
              </a:rPr>
              <a:t>5</a:t>
            </a:r>
            <a:r>
              <a:rPr lang="zh-CN" altLang="en-US" sz="1800" dirty="0">
                <a:solidFill>
                  <a:schemeClr val="tx1">
                    <a:lumMod val="85000"/>
                    <a:lumOff val="15000"/>
                  </a:schemeClr>
                </a:solidFill>
                <a:latin typeface="+mn-ea"/>
                <a:cs typeface="Calibri" panose="020F0502020204030204" pitchFamily="34" charset="0"/>
              </a:rPr>
              <a:t>月复工复产后公开招标中标业绩合同</a:t>
            </a:r>
            <a:endParaRPr lang="zh-CN" altLang="en-US" dirty="0"/>
          </a:p>
        </p:txBody>
      </p:sp>
      <p:pic>
        <p:nvPicPr>
          <p:cNvPr id="33" name="图片 32">
            <a:extLst>
              <a:ext uri="{FF2B5EF4-FFF2-40B4-BE49-F238E27FC236}">
                <a16:creationId xmlns:a16="http://schemas.microsoft.com/office/drawing/2014/main" id="{EF71590A-8046-49BB-9328-046AAC315B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76037" y="1742457"/>
            <a:ext cx="2643593" cy="3524791"/>
          </a:xfrm>
          <a:prstGeom prst="rect">
            <a:avLst/>
          </a:prstGeom>
        </p:spPr>
      </p:pic>
      <p:pic>
        <p:nvPicPr>
          <p:cNvPr id="35" name="图片 34">
            <a:extLst>
              <a:ext uri="{FF2B5EF4-FFF2-40B4-BE49-F238E27FC236}">
                <a16:creationId xmlns:a16="http://schemas.microsoft.com/office/drawing/2014/main" id="{3F2696A7-BF75-486B-AB2D-23E7060CE0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5498187" y="2270538"/>
            <a:ext cx="3530467" cy="24743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563245" y="405765"/>
            <a:ext cx="4750435" cy="521970"/>
          </a:xfrm>
          <a:prstGeom prst="rect">
            <a:avLst/>
          </a:prstGeom>
          <a:noFill/>
          <a:ln>
            <a:miter lim="800000"/>
          </a:ln>
        </p:spPr>
        <p:txBody>
          <a:bodyPr vert="horz" wrap="square" lIns="91440" tIns="45720" rIns="91440" bIns="45720" numCol="1" rtlCol="0" anchor="t" anchorCtr="0" compatLnSpc="1">
            <a:normAutofit fontScale="97500"/>
          </a:bodyPr>
          <a:lstStyle/>
          <a:p>
            <a:pPr lvl="0" algn="l" fontAlgn="base">
              <a:lnSpc>
                <a:spcPct val="90000"/>
              </a:lnSpc>
              <a:buClrTx/>
              <a:buSzTx/>
              <a:buFontTx/>
            </a:pPr>
            <a:r>
              <a:rPr lang="en-US" altLang="zh-CN" sz="2800" b="1" dirty="0">
                <a:solidFill>
                  <a:srgbClr val="08499B"/>
                </a:solidFill>
                <a:latin typeface="微软雅黑" panose="020B0503020204020204" pitchFamily="34" charset="-122"/>
                <a:ea typeface="微软雅黑" panose="020B0503020204020204" pitchFamily="34" charset="-122"/>
                <a:cs typeface="+mn-ea"/>
                <a:sym typeface="+mn-ea"/>
              </a:rPr>
              <a:t>1.4  主要资质</a:t>
            </a:r>
            <a:r>
              <a:rPr lang="zh-CN" altLang="en-US" sz="2800" b="1" dirty="0">
                <a:solidFill>
                  <a:srgbClr val="08499B"/>
                </a:solidFill>
                <a:latin typeface="微软雅黑" panose="020B0503020204020204" pitchFamily="34" charset="-122"/>
                <a:ea typeface="微软雅黑" panose="020B0503020204020204" pitchFamily="34" charset="-122"/>
                <a:cs typeface="+mn-ea"/>
                <a:sym typeface="+mn-ea"/>
              </a:rPr>
              <a:t>及荣誉</a:t>
            </a:r>
          </a:p>
        </p:txBody>
      </p:sp>
      <p:pic>
        <p:nvPicPr>
          <p:cNvPr id="2" name="图片 1">
            <a:extLst>
              <a:ext uri="{FF2B5EF4-FFF2-40B4-BE49-F238E27FC236}">
                <a16:creationId xmlns:a16="http://schemas.microsoft.com/office/drawing/2014/main" id="{9EA1F390-A84E-4C90-9A9D-28A1B0ABD61B}"/>
              </a:ext>
            </a:extLst>
          </p:cNvPr>
          <p:cNvPicPr>
            <a:picLocks noChangeAspect="1"/>
          </p:cNvPicPr>
          <p:nvPr>
            <p:custDataLst>
              <p:tags r:id="rId1"/>
            </p:custDataLst>
          </p:nvPr>
        </p:nvPicPr>
        <p:blipFill>
          <a:blip r:embed="rId3">
            <a:lum bright="-12000" contrast="-24000"/>
          </a:blip>
          <a:stretch>
            <a:fillRect/>
          </a:stretch>
        </p:blipFill>
        <p:spPr>
          <a:xfrm>
            <a:off x="113823" y="1620665"/>
            <a:ext cx="2039001" cy="288015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3AD527CD-EB00-48FC-BEDB-1D1A5EFFAEEC}"/>
              </a:ext>
            </a:extLst>
          </p:cNvPr>
          <p:cNvSpPr txBox="1"/>
          <p:nvPr/>
        </p:nvSpPr>
        <p:spPr>
          <a:xfrm>
            <a:off x="113823" y="4714640"/>
            <a:ext cx="6678979" cy="1323439"/>
          </a:xfrm>
          <a:prstGeom prst="rect">
            <a:avLst/>
          </a:prstGeom>
          <a:noFill/>
        </p:spPr>
        <p:txBody>
          <a:bodyPr wrap="square" rtlCol="0">
            <a:spAutoFit/>
            <a:scene3d>
              <a:camera prst="orthographicFront"/>
              <a:lightRig rig="threePt" dir="t"/>
            </a:scene3d>
          </a:bodyPr>
          <a:lstStyle/>
          <a:p>
            <a:r>
              <a:rPr lang="zh-CN" altLang="en-US"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rPr>
              <a:t>关键技术获得：</a:t>
            </a:r>
            <a:endParaRPr lang="en-US" altLang="zh-CN"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endParaRPr>
          </a:p>
          <a:p>
            <a:r>
              <a:rPr lang="en-US" altLang="zh-CN"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rPr>
              <a:t>2019</a:t>
            </a:r>
            <a:r>
              <a:rPr lang="zh-CN" altLang="en-US"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rPr>
              <a:t>年河北省科技进步一等奖</a:t>
            </a:r>
            <a:endParaRPr lang="en-US" altLang="zh-CN"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endParaRPr>
          </a:p>
          <a:p>
            <a:r>
              <a:rPr lang="en-US" altLang="zh-CN" sz="2000" dirty="0">
                <a:solidFill>
                  <a:schemeClr val="accent5"/>
                </a:solidFill>
                <a:latin typeface="Adobe 黑体 Std R" panose="020B0400000000000000" charset="-122"/>
                <a:ea typeface="Adobe 黑体 Std R" panose="020B0400000000000000" charset="-122"/>
                <a:cs typeface="Adobe 黑体 Std R" panose="020B0400000000000000" charset="-122"/>
              </a:rPr>
              <a:t>2019</a:t>
            </a:r>
            <a:r>
              <a:rPr lang="zh-CN" altLang="en-US" sz="2000" dirty="0">
                <a:solidFill>
                  <a:schemeClr val="accent5"/>
                </a:solidFill>
                <a:latin typeface="Adobe 黑体 Std R" panose="020B0400000000000000" charset="-122"/>
                <a:ea typeface="Adobe 黑体 Std R" panose="020B0400000000000000" charset="-122"/>
                <a:cs typeface="Adobe 黑体 Std R" panose="020B0400000000000000" charset="-122"/>
              </a:rPr>
              <a:t>年国网科技进步三等奖</a:t>
            </a:r>
            <a:endParaRPr lang="en-US" altLang="zh-CN" sz="2000" dirty="0">
              <a:solidFill>
                <a:schemeClr val="accent5"/>
              </a:solidFill>
              <a:latin typeface="Adobe 黑体 Std R" panose="020B0400000000000000" charset="-122"/>
              <a:ea typeface="Adobe 黑体 Std R" panose="020B0400000000000000" charset="-122"/>
              <a:cs typeface="Adobe 黑体 Std R" panose="020B0400000000000000" charset="-122"/>
            </a:endParaRPr>
          </a:p>
          <a:p>
            <a:r>
              <a:rPr lang="en-US" altLang="zh-CN"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rPr>
              <a:t>2019</a:t>
            </a:r>
            <a:r>
              <a:rPr lang="zh-CN" altLang="en-US"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rPr>
              <a:t>年国网河北省电力有限公司科技成果一等奖</a:t>
            </a:r>
          </a:p>
        </p:txBody>
      </p:sp>
      <p:pic>
        <p:nvPicPr>
          <p:cNvPr id="7" name="图片 6">
            <a:extLst>
              <a:ext uri="{FF2B5EF4-FFF2-40B4-BE49-F238E27FC236}">
                <a16:creationId xmlns:a16="http://schemas.microsoft.com/office/drawing/2014/main" id="{D64A864F-2A70-4B0A-AEB6-D2B74395B4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790" y="1620665"/>
            <a:ext cx="4370004" cy="2893687"/>
          </a:xfrm>
          <a:prstGeom prst="rect">
            <a:avLst/>
          </a:prstGeom>
        </p:spPr>
      </p:pic>
      <p:sp>
        <p:nvSpPr>
          <p:cNvPr id="8" name="文本框 7">
            <a:extLst>
              <a:ext uri="{FF2B5EF4-FFF2-40B4-BE49-F238E27FC236}">
                <a16:creationId xmlns:a16="http://schemas.microsoft.com/office/drawing/2014/main" id="{D9740503-F347-4C4A-83C3-B0B60883C2E0}"/>
              </a:ext>
            </a:extLst>
          </p:cNvPr>
          <p:cNvSpPr txBox="1"/>
          <p:nvPr/>
        </p:nvSpPr>
        <p:spPr>
          <a:xfrm>
            <a:off x="6810760" y="4653084"/>
            <a:ext cx="6048672" cy="1631216"/>
          </a:xfrm>
          <a:prstGeom prst="rect">
            <a:avLst/>
          </a:prstGeom>
          <a:noFill/>
        </p:spPr>
        <p:txBody>
          <a:bodyPr wrap="square" rtlCol="0">
            <a:spAutoFit/>
            <a:scene3d>
              <a:camera prst="orthographicFront"/>
              <a:lightRig rig="threePt" dir="t"/>
            </a:scene3d>
          </a:bodyPr>
          <a:lstStyle/>
          <a:p>
            <a:r>
              <a:rPr lang="en-US" altLang="zh-CN" sz="2000" dirty="0">
                <a:solidFill>
                  <a:schemeClr val="accent5"/>
                </a:solidFill>
                <a:latin typeface="Adobe 黑体 Std R" panose="020B0400000000000000" charset="-122"/>
                <a:ea typeface="Adobe 黑体 Std R" panose="020B0400000000000000" charset="-122"/>
                <a:cs typeface="Adobe 黑体 Std R" panose="020B0400000000000000" charset="-122"/>
              </a:rPr>
              <a:t>2018</a:t>
            </a:r>
            <a:r>
              <a:rPr lang="zh-CN" altLang="en-US" sz="2000" dirty="0">
                <a:solidFill>
                  <a:schemeClr val="accent5"/>
                </a:solidFill>
                <a:latin typeface="Adobe 黑体 Std R" panose="020B0400000000000000" charset="-122"/>
                <a:ea typeface="Adobe 黑体 Std R" panose="020B0400000000000000" charset="-122"/>
                <a:cs typeface="Adobe 黑体 Std R" panose="020B0400000000000000" charset="-122"/>
              </a:rPr>
              <a:t>年“互联网</a:t>
            </a:r>
            <a:r>
              <a:rPr lang="en-US" altLang="zh-CN" sz="2000" dirty="0">
                <a:solidFill>
                  <a:schemeClr val="accent5"/>
                </a:solidFill>
                <a:latin typeface="Adobe 黑体 Std R" panose="020B0400000000000000" charset="-122"/>
                <a:ea typeface="Adobe 黑体 Std R" panose="020B0400000000000000" charset="-122"/>
                <a:cs typeface="Adobe 黑体 Std R" panose="020B0400000000000000" charset="-122"/>
              </a:rPr>
              <a:t>+</a:t>
            </a:r>
            <a:r>
              <a:rPr lang="zh-CN" altLang="en-US" sz="2000" dirty="0">
                <a:solidFill>
                  <a:schemeClr val="accent5"/>
                </a:solidFill>
                <a:latin typeface="Adobe 黑体 Std R" panose="020B0400000000000000" charset="-122"/>
                <a:ea typeface="Adobe 黑体 Std R" panose="020B0400000000000000" charset="-122"/>
                <a:cs typeface="Adobe 黑体 Std R" panose="020B0400000000000000" charset="-122"/>
              </a:rPr>
              <a:t>”国赛三等奖</a:t>
            </a:r>
            <a:endParaRPr lang="en-US" altLang="zh-CN" sz="2000" dirty="0">
              <a:solidFill>
                <a:schemeClr val="accent5"/>
              </a:solidFill>
              <a:latin typeface="Adobe 黑体 Std R" panose="020B0400000000000000" charset="-122"/>
              <a:ea typeface="Adobe 黑体 Std R" panose="020B0400000000000000" charset="-122"/>
              <a:cs typeface="Adobe 黑体 Std R" panose="020B0400000000000000" charset="-122"/>
            </a:endParaRPr>
          </a:p>
          <a:p>
            <a:r>
              <a:rPr lang="en-US" altLang="zh-CN"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rPr>
              <a:t>2019</a:t>
            </a:r>
            <a:r>
              <a:rPr lang="zh-CN" altLang="en-US"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rPr>
              <a:t>年保定大学生创新创业大赛一等奖第一名</a:t>
            </a:r>
            <a:endParaRPr lang="en-US" altLang="zh-CN"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endParaRPr>
          </a:p>
          <a:p>
            <a:r>
              <a:rPr lang="en-US" altLang="zh-CN" sz="2000" dirty="0">
                <a:solidFill>
                  <a:schemeClr val="accent5"/>
                </a:solidFill>
                <a:latin typeface="Adobe 黑体 Std R" panose="020B0400000000000000" charset="-122"/>
                <a:ea typeface="Adobe 黑体 Std R" panose="020B0400000000000000" charset="-122"/>
                <a:cs typeface="Adobe 黑体 Std R" panose="020B0400000000000000" charset="-122"/>
              </a:rPr>
              <a:t>2019</a:t>
            </a:r>
            <a:r>
              <a:rPr lang="zh-CN" altLang="en-US" sz="2000" dirty="0">
                <a:solidFill>
                  <a:schemeClr val="accent5"/>
                </a:solidFill>
                <a:latin typeface="Adobe 黑体 Std R" panose="020B0400000000000000" charset="-122"/>
                <a:ea typeface="Adobe 黑体 Std R" panose="020B0400000000000000" charset="-122"/>
                <a:cs typeface="Adobe 黑体 Std R" panose="020B0400000000000000" charset="-122"/>
              </a:rPr>
              <a:t>年保定高新区创新创业大赛三等奖</a:t>
            </a:r>
            <a:endParaRPr lang="en-US" altLang="zh-CN" sz="2000" dirty="0">
              <a:solidFill>
                <a:schemeClr val="accent5"/>
              </a:solidFill>
              <a:latin typeface="Adobe 黑体 Std R" panose="020B0400000000000000" charset="-122"/>
              <a:ea typeface="Adobe 黑体 Std R" panose="020B0400000000000000" charset="-122"/>
              <a:cs typeface="Adobe 黑体 Std R" panose="020B0400000000000000" charset="-122"/>
            </a:endParaRPr>
          </a:p>
          <a:p>
            <a:r>
              <a:rPr lang="en-US" altLang="zh-CN"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rPr>
              <a:t>2019</a:t>
            </a:r>
            <a:r>
              <a:rPr lang="zh-CN" altLang="en-US"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rPr>
              <a:t>年河北省创新创业大赛三等奖</a:t>
            </a:r>
            <a:endParaRPr lang="en-US" altLang="zh-CN"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endParaRPr>
          </a:p>
          <a:p>
            <a:r>
              <a:rPr lang="en-US" altLang="zh-CN" sz="2000" dirty="0">
                <a:solidFill>
                  <a:schemeClr val="accent5"/>
                </a:solidFill>
                <a:latin typeface="Adobe 黑体 Std R" panose="020B0400000000000000" charset="-122"/>
                <a:ea typeface="Adobe 黑体 Std R" panose="020B0400000000000000" charset="-122"/>
                <a:cs typeface="Adobe 黑体 Std R" panose="020B0400000000000000" charset="-122"/>
              </a:rPr>
              <a:t>2020</a:t>
            </a:r>
            <a:r>
              <a:rPr lang="zh-CN" altLang="en-US" sz="2000" dirty="0">
                <a:solidFill>
                  <a:schemeClr val="accent5"/>
                </a:solidFill>
                <a:latin typeface="Adobe 黑体 Std R" panose="020B0400000000000000" charset="-122"/>
                <a:ea typeface="Adobe 黑体 Std R" panose="020B0400000000000000" charset="-122"/>
                <a:cs typeface="Adobe 黑体 Std R" panose="020B0400000000000000" charset="-122"/>
              </a:rPr>
              <a:t>年中国创翼创新创业大赛二等奖</a:t>
            </a:r>
            <a:endParaRPr lang="en-US" altLang="zh-CN" sz="2000" dirty="0">
              <a:solidFill>
                <a:schemeClr val="accent5"/>
              </a:solidFill>
              <a:effectLst/>
              <a:latin typeface="Adobe 黑体 Std R" panose="020B0400000000000000" charset="-122"/>
              <a:ea typeface="Adobe 黑体 Std R" panose="020B0400000000000000" charset="-122"/>
              <a:cs typeface="Adobe 黑体 Std R" panose="020B0400000000000000" charset="-122"/>
            </a:endParaRPr>
          </a:p>
        </p:txBody>
      </p:sp>
      <p:pic>
        <p:nvPicPr>
          <p:cNvPr id="10" name="图片 9">
            <a:extLst>
              <a:ext uri="{FF2B5EF4-FFF2-40B4-BE49-F238E27FC236}">
                <a16:creationId xmlns:a16="http://schemas.microsoft.com/office/drawing/2014/main" id="{722D8EF8-9A5E-4458-805F-04033B8A2A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2340" y="1607128"/>
            <a:ext cx="4150372" cy="2880151"/>
          </a:xfrm>
          <a:prstGeom prst="rect">
            <a:avLst/>
          </a:prstGeom>
        </p:spPr>
      </p:pic>
    </p:spTree>
    <p:extLst>
      <p:ext uri="{BB962C8B-B14F-4D97-AF65-F5344CB8AC3E}">
        <p14:creationId xmlns:p14="http://schemas.microsoft.com/office/powerpoint/2010/main" val="17694017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FSHAPE" val="567148852"/>
  <p:tag name="KSO_WM_UNIT_PLACING_PICTURE_USER_VIEWPORT" val="{&quot;height&quot;:8556,&quot;width&quot;:6058}"/>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xml><?xml version="1.0" encoding="utf-8"?>
<p:tagLst xmlns:a="http://schemas.openxmlformats.org/drawingml/2006/main" xmlns:r="http://schemas.openxmlformats.org/officeDocument/2006/relationships" xmlns:p="http://schemas.openxmlformats.org/presentationml/2006/main">
  <p:tag name="REFSHAPE" val="567148852"/>
  <p:tag name="KSO_WM_UNIT_PLACING_PICTURE_USER_VIEWPORT" val="{&quot;height&quot;:8556,&quot;width&quot;:6058}"/>
</p:tagLst>
</file>

<file path=ppt/tags/tag4.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438_4*l_h_f*1_1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8438_4*l_h_f*1_3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68438_4*l_h_f*1_5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8438_4*l_h_f*1_2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68438_4*l_h_f*1_4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SLIDE_ITEM_CN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3381</Words>
  <Application>Microsoft Office PowerPoint</Application>
  <PresentationFormat>自定义</PresentationFormat>
  <Paragraphs>393</Paragraphs>
  <Slides>40</Slides>
  <Notes>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6" baseType="lpstr">
      <vt:lpstr>Adobe 黑体 Std R</vt:lpstr>
      <vt:lpstr>MS UI Gothic</vt:lpstr>
      <vt:lpstr>等线</vt:lpstr>
      <vt:lpstr>黑体</vt:lpstr>
      <vt:lpstr>华文新魏</vt:lpstr>
      <vt:lpstr>华文中宋</vt:lpstr>
      <vt:lpstr>宋体</vt:lpstr>
      <vt:lpstr>微软雅黑</vt:lpstr>
      <vt:lpstr>微软雅黑 Light</vt:lpstr>
      <vt:lpstr>Arial</vt:lpstr>
      <vt:lpstr>Calibri</vt:lpstr>
      <vt:lpstr>Times New Roman</vt:lpstr>
      <vt:lpstr>Wingdings</vt:lpstr>
      <vt:lpstr>Wingdings 3</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少通 裴</cp:lastModifiedBy>
  <cp:revision>1581</cp:revision>
  <dcterms:created xsi:type="dcterms:W3CDTF">2020-01-11T03:15:00Z</dcterms:created>
  <dcterms:modified xsi:type="dcterms:W3CDTF">2020-08-19T01:45:52Z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